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40"/>
  </p:notesMasterIdLst>
  <p:sldIdLst>
    <p:sldId id="256" r:id="rId2"/>
    <p:sldId id="259" r:id="rId3"/>
    <p:sldId id="257" r:id="rId4"/>
    <p:sldId id="262" r:id="rId5"/>
    <p:sldId id="263" r:id="rId6"/>
    <p:sldId id="258" r:id="rId7"/>
    <p:sldId id="304" r:id="rId8"/>
    <p:sldId id="264" r:id="rId9"/>
    <p:sldId id="309" r:id="rId10"/>
    <p:sldId id="267" r:id="rId11"/>
    <p:sldId id="308" r:id="rId12"/>
    <p:sldId id="289" r:id="rId13"/>
    <p:sldId id="278" r:id="rId14"/>
    <p:sldId id="268" r:id="rId15"/>
    <p:sldId id="269" r:id="rId16"/>
    <p:sldId id="305" r:id="rId17"/>
    <p:sldId id="270" r:id="rId18"/>
    <p:sldId id="271" r:id="rId19"/>
    <p:sldId id="272" r:id="rId20"/>
    <p:sldId id="307" r:id="rId21"/>
    <p:sldId id="274" r:id="rId22"/>
    <p:sldId id="276" r:id="rId23"/>
    <p:sldId id="306" r:id="rId24"/>
    <p:sldId id="281" r:id="rId25"/>
    <p:sldId id="279" r:id="rId26"/>
    <p:sldId id="280" r:id="rId27"/>
    <p:sldId id="282" r:id="rId28"/>
    <p:sldId id="292" r:id="rId29"/>
    <p:sldId id="293" r:id="rId30"/>
    <p:sldId id="294" r:id="rId31"/>
    <p:sldId id="295" r:id="rId32"/>
    <p:sldId id="296" r:id="rId33"/>
    <p:sldId id="297" r:id="rId34"/>
    <p:sldId id="298" r:id="rId35"/>
    <p:sldId id="299" r:id="rId36"/>
    <p:sldId id="300" r:id="rId37"/>
    <p:sldId id="302" r:id="rId38"/>
    <p:sldId id="303" r:id="rId3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E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a:tcStyle>
        <a:tcBdr/>
        <a:fill>
          <a:solidFill>
            <a:srgbClr val="E6EA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a:tcStyle>
        <a:tcBdr/>
        <a:fill>
          <a:solidFill>
            <a:srgbClr val="F8F4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a:tcStyle>
        <a:tcBdr/>
        <a:fill>
          <a:solidFill>
            <a:srgbClr val="EBE8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31"/>
    <p:restoredTop sz="95135" autoAdjust="0"/>
  </p:normalViewPr>
  <p:slideViewPr>
    <p:cSldViewPr snapToGrid="0">
      <p:cViewPr>
        <p:scale>
          <a:sx n="129" d="100"/>
          <a:sy n="129" d="100"/>
        </p:scale>
        <p:origin x="3288" y="1446"/>
      </p:cViewPr>
      <p:guideLst>
        <p:guide orient="horz" pos="3072"/>
        <p:guide pos="4096"/>
      </p:guideLst>
    </p:cSldViewPr>
  </p:slideViewPr>
  <p:notesTextViewPr>
    <p:cViewPr>
      <p:scale>
        <a:sx n="1" d="1"/>
        <a:sy n="1" d="1"/>
      </p:scale>
      <p:origin x="0" y="0"/>
    </p:cViewPr>
  </p:notesTextViewPr>
  <p:sorterViewPr>
    <p:cViewPr>
      <p:scale>
        <a:sx n="64" d="100"/>
        <a:sy n="64" d="100"/>
      </p:scale>
      <p:origin x="0" y="0"/>
    </p:cViewPr>
  </p:sorterViewPr>
  <p:notesViewPr>
    <p:cSldViewPr snapToGrid="0">
      <p:cViewPr varScale="1">
        <p:scale>
          <a:sx n="61" d="100"/>
          <a:sy n="61" d="100"/>
        </p:scale>
        <p:origin x="1719"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62519617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eaLnBrk="1" fontAlgn="auto" latinLnBrk="0" hangingPunct="1">
              <a:lnSpc>
                <a:spcPct val="117999"/>
              </a:lnSpc>
              <a:spcBef>
                <a:spcPts val="0"/>
              </a:spcBef>
              <a:spcAft>
                <a:spcPts val="0"/>
              </a:spcAft>
              <a:buClrTx/>
              <a:buSzTx/>
              <a:buFontTx/>
              <a:buNone/>
              <a:tabLst/>
              <a:defRPr/>
            </a:pPr>
            <a:r>
              <a:rPr lang="en-US" dirty="0" smtClean="0">
                <a:latin typeface="+mn-lt"/>
              </a:rPr>
              <a:t>This 100 page report summarizes the various viewpoints.</a:t>
            </a:r>
          </a:p>
          <a:p>
            <a:endParaRPr lang="en-US" dirty="0"/>
          </a:p>
        </p:txBody>
      </p:sp>
    </p:spTree>
    <p:extLst>
      <p:ext uri="{BB962C8B-B14F-4D97-AF65-F5344CB8AC3E}">
        <p14:creationId xmlns:p14="http://schemas.microsoft.com/office/powerpoint/2010/main" val="3302118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dirty="0" smtClean="0"/>
              <a:t>In 2015 they published a consensus statement: (I agree with many) Not sure if any other group shares all their views but their emphasis on drugs as a human rights issue rather than a medical problem is shared by many.</a:t>
            </a:r>
          </a:p>
          <a:p>
            <a:pPr marL="0" marR="0" indent="0" defTabSz="457200" eaLnBrk="1" fontAlgn="auto" latinLnBrk="0" hangingPunct="1">
              <a:lnSpc>
                <a:spcPct val="117999"/>
              </a:lnSpc>
              <a:spcBef>
                <a:spcPts val="0"/>
              </a:spcBef>
              <a:spcAft>
                <a:spcPts val="0"/>
              </a:spcAft>
              <a:buClrTx/>
              <a:buSzTx/>
              <a:buFontTx/>
              <a:buNone/>
              <a:tabLst/>
              <a:defRPr/>
            </a:pPr>
            <a:endParaRPr lang="en-US" dirty="0" smtClean="0"/>
          </a:p>
          <a:p>
            <a:endParaRPr lang="en-US" dirty="0"/>
          </a:p>
        </p:txBody>
      </p:sp>
    </p:spTree>
    <p:extLst>
      <p:ext uri="{BB962C8B-B14F-4D97-AF65-F5344CB8AC3E}">
        <p14:creationId xmlns:p14="http://schemas.microsoft.com/office/powerpoint/2010/main" val="3717528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positive aspects</a:t>
            </a:r>
            <a:endParaRPr lang="en-US" dirty="0"/>
          </a:p>
        </p:txBody>
      </p:sp>
    </p:spTree>
    <p:extLst>
      <p:ext uri="{BB962C8B-B14F-4D97-AF65-F5344CB8AC3E}">
        <p14:creationId xmlns:p14="http://schemas.microsoft.com/office/powerpoint/2010/main" val="3515675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dirty="0" smtClean="0">
                <a:solidFill>
                  <a:srgbClr val="000000"/>
                </a:solidFill>
              </a:rPr>
              <a:t>Font enlarged</a:t>
            </a:r>
            <a:r>
              <a:rPr lang="en-US" baseline="0" dirty="0" smtClean="0">
                <a:solidFill>
                  <a:srgbClr val="000000"/>
                </a:solidFill>
              </a:rPr>
              <a:t> to 32</a:t>
            </a:r>
          </a:p>
          <a:p>
            <a:pPr marL="0" marR="0" indent="0" defTabSz="457200" eaLnBrk="1" fontAlgn="auto" latinLnBrk="0" hangingPunct="1">
              <a:lnSpc>
                <a:spcPct val="117999"/>
              </a:lnSpc>
              <a:spcBef>
                <a:spcPts val="0"/>
              </a:spcBef>
              <a:spcAft>
                <a:spcPts val="0"/>
              </a:spcAft>
              <a:buClrTx/>
              <a:buSzTx/>
              <a:buFontTx/>
              <a:buNone/>
              <a:tabLst/>
              <a:defRPr/>
            </a:pPr>
            <a:r>
              <a:rPr lang="en-US" baseline="0" dirty="0" smtClean="0">
                <a:solidFill>
                  <a:srgbClr val="000000"/>
                </a:solidFill>
              </a:rPr>
              <a:t>But are these rights well founded?</a:t>
            </a:r>
            <a:endParaRPr lang="en-US" dirty="0" smtClean="0"/>
          </a:p>
          <a:p>
            <a:endParaRPr lang="en-US" dirty="0"/>
          </a:p>
        </p:txBody>
      </p:sp>
    </p:spTree>
    <p:extLst>
      <p:ext uri="{BB962C8B-B14F-4D97-AF65-F5344CB8AC3E}">
        <p14:creationId xmlns:p14="http://schemas.microsoft.com/office/powerpoint/2010/main" val="1880245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39046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57200">
              <a:spcBef>
                <a:spcPts val="0"/>
              </a:spcBef>
              <a:buSzTx/>
              <a:buNone/>
              <a:defRPr sz="2700">
                <a:latin typeface="+mj-lt"/>
                <a:ea typeface="+mj-ea"/>
                <a:cs typeface="+mj-cs"/>
                <a:sym typeface="Helvetica"/>
              </a:defRPr>
            </a:pPr>
            <a:r>
              <a:rPr lang="en-US" dirty="0" smtClean="0"/>
              <a:t>emphasis on prevention and drug free families and a communities</a:t>
            </a:r>
          </a:p>
          <a:p>
            <a:pPr marL="0" indent="0" defTabSz="457200">
              <a:spcBef>
                <a:spcPts val="0"/>
              </a:spcBef>
              <a:buSzTx/>
              <a:buNone/>
              <a:defRPr sz="2700">
                <a:latin typeface="+mj-lt"/>
                <a:ea typeface="+mj-ea"/>
                <a:cs typeface="+mj-cs"/>
                <a:sym typeface="Helvetica"/>
              </a:defRPr>
            </a:pPr>
            <a:r>
              <a:rPr lang="en-US" dirty="0" smtClean="0"/>
              <a:t>??Rights of the child who is experimenting with or using drugs</a:t>
            </a:r>
          </a:p>
          <a:p>
            <a:pPr marL="0" indent="0" defTabSz="457200">
              <a:spcBef>
                <a:spcPts val="0"/>
              </a:spcBef>
              <a:buSzTx/>
              <a:buNone/>
              <a:defRPr sz="2700">
                <a:latin typeface="+mj-lt"/>
                <a:ea typeface="+mj-ea"/>
                <a:cs typeface="+mj-cs"/>
                <a:sym typeface="Helvetica"/>
              </a:defRPr>
            </a:pPr>
            <a:r>
              <a:rPr lang="en-US" dirty="0" smtClean="0"/>
              <a:t>    Selling drugs under the direction of an adult</a:t>
            </a:r>
          </a:p>
          <a:p>
            <a:pPr marL="0" indent="0" defTabSz="457200">
              <a:spcBef>
                <a:spcPts val="0"/>
              </a:spcBef>
              <a:buSzTx/>
              <a:buNone/>
              <a:defRPr sz="2700">
                <a:latin typeface="+mj-lt"/>
                <a:ea typeface="+mj-ea"/>
                <a:cs typeface="+mj-cs"/>
                <a:sym typeface="Helvetica"/>
              </a:defRPr>
            </a:pPr>
            <a:r>
              <a:rPr lang="en-US" dirty="0" smtClean="0"/>
              <a:t>    Right to treatment.</a:t>
            </a:r>
          </a:p>
          <a:p>
            <a:endParaRPr lang="en-US" dirty="0"/>
          </a:p>
        </p:txBody>
      </p:sp>
    </p:spTree>
    <p:extLst>
      <p:ext uri="{BB962C8B-B14F-4D97-AF65-F5344CB8AC3E}">
        <p14:creationId xmlns:p14="http://schemas.microsoft.com/office/powerpoint/2010/main" val="2702529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6249"/>
            <a:ext cx="9753600" cy="3395698"/>
          </a:xfrm>
        </p:spPr>
        <p:txBody>
          <a:bodyPr anchor="b"/>
          <a:lstStyle>
            <a:lvl1pPr algn="ctr">
              <a:defRPr sz="6400"/>
            </a:lvl1pPr>
          </a:lstStyle>
          <a:p>
            <a:r>
              <a:rPr lang="en-US" smtClean="0"/>
              <a:t>Click to edit Master title style</a:t>
            </a:r>
            <a:endParaRPr lang="en-US"/>
          </a:p>
        </p:txBody>
      </p:sp>
      <p:sp>
        <p:nvSpPr>
          <p:cNvPr id="3" name="Subtitle 2"/>
          <p:cNvSpPr>
            <a:spLocks noGrp="1"/>
          </p:cNvSpPr>
          <p:nvPr>
            <p:ph type="subTitle" idx="1"/>
          </p:nvPr>
        </p:nvSpPr>
        <p:spPr>
          <a:xfrm>
            <a:off x="1625600" y="5122898"/>
            <a:ext cx="9753600" cy="2354862"/>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614713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587940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560" y="519289"/>
            <a:ext cx="2804160" cy="826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4080" y="519289"/>
            <a:ext cx="8249920" cy="8265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869113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5635635"/>
      </p:ext>
    </p:extLst>
  </p:cSld>
  <p:clrMapOvr>
    <a:masterClrMapping/>
  </p:clrMapOvr>
  <p:transition spd="med"/>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10/31/2017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4528716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FA754-D5C3-4E66-96A6-867B257F58DC}" type="datetimeFigureOut">
              <a:rPr lang="en-US" smtClean="0"/>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143836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307" y="2431628"/>
            <a:ext cx="11216640" cy="4057226"/>
          </a:xfrm>
        </p:spPr>
        <p:txBody>
          <a:bodyPr anchor="b"/>
          <a:lstStyle>
            <a:lvl1pPr>
              <a:defRPr sz="6400"/>
            </a:lvl1pPr>
          </a:lstStyle>
          <a:p>
            <a:r>
              <a:rPr lang="en-US" smtClean="0"/>
              <a:t>Click to edit Master title style</a:t>
            </a:r>
            <a:endParaRPr lang="en-US"/>
          </a:p>
        </p:txBody>
      </p:sp>
      <p:sp>
        <p:nvSpPr>
          <p:cNvPr id="3" name="Text Placeholder 2"/>
          <p:cNvSpPr>
            <a:spLocks noGrp="1"/>
          </p:cNvSpPr>
          <p:nvPr>
            <p:ph type="body" idx="1"/>
          </p:nvPr>
        </p:nvSpPr>
        <p:spPr>
          <a:xfrm>
            <a:off x="887307" y="6527237"/>
            <a:ext cx="11216640" cy="2133599"/>
          </a:xfrm>
        </p:spPr>
        <p:txBody>
          <a:bodyPr/>
          <a:lstStyle>
            <a:lvl1pPr marL="0" indent="0">
              <a:buNone/>
              <a:defRPr sz="2560">
                <a:solidFill>
                  <a:schemeClr val="tx1">
                    <a:tint val="75000"/>
                  </a:schemeClr>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072894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4080" y="2596444"/>
            <a:ext cx="5527040" cy="61885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83680" y="2596444"/>
            <a:ext cx="5527040" cy="61885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BFA754-D5C3-4E66-96A6-867B257F58DC}" type="datetimeFigureOut">
              <a:rPr lang="en-US" smtClean="0"/>
              <a:t>10/31/2017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180658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774" y="519290"/>
            <a:ext cx="11216640" cy="188524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95775" y="2390987"/>
            <a:ext cx="5501639"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Click to edit Master text styles</a:t>
            </a:r>
          </a:p>
        </p:txBody>
      </p:sp>
      <p:sp>
        <p:nvSpPr>
          <p:cNvPr id="4" name="Content Placeholder 3"/>
          <p:cNvSpPr>
            <a:spLocks noGrp="1"/>
          </p:cNvSpPr>
          <p:nvPr>
            <p:ph sz="half" idx="2"/>
          </p:nvPr>
        </p:nvSpPr>
        <p:spPr>
          <a:xfrm>
            <a:off x="895775" y="3562773"/>
            <a:ext cx="5501639" cy="5240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83680" y="2390987"/>
            <a:ext cx="5528734"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Click to edit Master text styles</a:t>
            </a:r>
          </a:p>
        </p:txBody>
      </p:sp>
      <p:sp>
        <p:nvSpPr>
          <p:cNvPr id="6" name="Content Placeholder 5"/>
          <p:cNvSpPr>
            <a:spLocks noGrp="1"/>
          </p:cNvSpPr>
          <p:nvPr>
            <p:ph sz="quarter" idx="4"/>
          </p:nvPr>
        </p:nvSpPr>
        <p:spPr>
          <a:xfrm>
            <a:off x="6583680" y="3562773"/>
            <a:ext cx="5528734" cy="5240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10/31/2017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116033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10/31/2017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510633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10/31/2017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782324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413"/>
            </a:lvl1pPr>
          </a:lstStyle>
          <a:p>
            <a:r>
              <a:rPr lang="en-US" smtClean="0"/>
              <a:t>Click to edit Master title style</a:t>
            </a:r>
            <a:endParaRPr lang="en-US"/>
          </a:p>
        </p:txBody>
      </p:sp>
      <p:sp>
        <p:nvSpPr>
          <p:cNvPr id="3" name="Content Placeholder 2"/>
          <p:cNvSpPr>
            <a:spLocks noGrp="1"/>
          </p:cNvSpPr>
          <p:nvPr>
            <p:ph idx="1"/>
          </p:nvPr>
        </p:nvSpPr>
        <p:spPr>
          <a:xfrm>
            <a:off x="5528734" y="1404338"/>
            <a:ext cx="6583680" cy="6931378"/>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307158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413"/>
            </a:lvl1pPr>
          </a:lstStyle>
          <a:p>
            <a:r>
              <a:rPr lang="en-US" smtClean="0"/>
              <a:t>Click to edit Master title style</a:t>
            </a:r>
            <a:endParaRPr lang="en-US"/>
          </a:p>
        </p:txBody>
      </p:sp>
      <p:sp>
        <p:nvSpPr>
          <p:cNvPr id="3" name="Picture Placeholder 2"/>
          <p:cNvSpPr>
            <a:spLocks noGrp="1"/>
          </p:cNvSpPr>
          <p:nvPr>
            <p:ph type="pic" idx="1"/>
          </p:nvPr>
        </p:nvSpPr>
        <p:spPr>
          <a:xfrm>
            <a:off x="5528734" y="1404338"/>
            <a:ext cx="6583680" cy="6931378"/>
          </a:xfrm>
        </p:spPr>
        <p:txBody>
          <a:bodyPr/>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endParaRPr lang="en-US"/>
          </a:p>
        </p:txBody>
      </p:sp>
      <p:sp>
        <p:nvSpPr>
          <p:cNvPr id="4" name="Text Placeholder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858273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0E9FF"/>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5">
            <a:clrChange>
              <a:clrFrom>
                <a:srgbClr val="FFFFFF"/>
              </a:clrFrom>
              <a:clrTo>
                <a:srgbClr val="FFFFFF">
                  <a:alpha val="0"/>
                </a:srgbClr>
              </a:clrTo>
            </a:clrChange>
            <a:lum bright="12000"/>
            <a:extLst>
              <a:ext uri="{28A0092B-C50C-407E-A947-70E740481C1C}">
                <a14:useLocalDpi xmlns:a14="http://schemas.microsoft.com/office/drawing/2010/main" val="0"/>
              </a:ext>
            </a:extLst>
          </a:blip>
          <a:stretch>
            <a:fillRect/>
          </a:stretch>
        </p:blipFill>
        <p:spPr>
          <a:xfrm>
            <a:off x="127000" y="463550"/>
            <a:ext cx="3041598" cy="2279650"/>
          </a:xfrm>
          <a:prstGeom prst="rect">
            <a:avLst/>
          </a:prstGeom>
          <a:noFill/>
        </p:spPr>
      </p:pic>
      <p:sp>
        <p:nvSpPr>
          <p:cNvPr id="2" name="Title Placeholder 1"/>
          <p:cNvSpPr>
            <a:spLocks noGrp="1"/>
          </p:cNvSpPr>
          <p:nvPr>
            <p:ph type="title"/>
          </p:nvPr>
        </p:nvSpPr>
        <p:spPr>
          <a:xfrm>
            <a:off x="3000374" y="758825"/>
            <a:ext cx="9110345" cy="164571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94080" y="9040143"/>
            <a:ext cx="2926080" cy="519289"/>
          </a:xfrm>
          <a:prstGeom prst="rect">
            <a:avLst/>
          </a:prstGeom>
        </p:spPr>
        <p:txBody>
          <a:bodyPr vert="horz" lIns="91440" tIns="45720" rIns="91440" bIns="45720" rtlCol="0" anchor="ctr"/>
          <a:lstStyle>
            <a:lvl1pPr algn="l">
              <a:defRPr sz="1280">
                <a:solidFill>
                  <a:schemeClr val="tx1">
                    <a:tint val="75000"/>
                  </a:schemeClr>
                </a:solidFill>
              </a:defRPr>
            </a:lvl1pPr>
          </a:lstStyle>
          <a:p>
            <a:fld id="{B61BEF0D-F0BB-DE4B-95CE-6DB70DBA9567}" type="datetimeFigureOut">
              <a:rPr lang="en-US" smtClean="0"/>
              <a:pPr/>
              <a:t>10/31/2017</a:t>
            </a:fld>
            <a:endParaRPr lang="en-US" dirty="0"/>
          </a:p>
        </p:txBody>
      </p:sp>
      <p:sp>
        <p:nvSpPr>
          <p:cNvPr id="5" name="Footer Placeholder 4"/>
          <p:cNvSpPr>
            <a:spLocks noGrp="1"/>
          </p:cNvSpPr>
          <p:nvPr>
            <p:ph type="ftr" sz="quarter" idx="3"/>
          </p:nvPr>
        </p:nvSpPr>
        <p:spPr>
          <a:xfrm>
            <a:off x="4307840" y="9040143"/>
            <a:ext cx="4389120"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184640" y="9040143"/>
            <a:ext cx="2926080" cy="519289"/>
          </a:xfrm>
          <a:prstGeom prst="rect">
            <a:avLst/>
          </a:prstGeom>
        </p:spPr>
        <p:txBody>
          <a:bodyPr vert="horz" lIns="91440" tIns="45720" rIns="91440" bIns="45720" rtlCol="0" anchor="ctr"/>
          <a:lstStyle>
            <a:lvl1pPr algn="r">
              <a:defRPr sz="1280">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291613662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timing>
    <p:tnLst>
      <p:par>
        <p:cTn id="1" dur="indefinite" restart="never" nodeType="tmRoot"/>
      </p:par>
    </p:tnLst>
  </p:timing>
  <p:txStyles>
    <p:titleStyle>
      <a:lvl1pPr algn="l" defTabSz="975390" rtl="0" eaLnBrk="1" latinLnBrk="0" hangingPunct="1">
        <a:lnSpc>
          <a:spcPct val="90000"/>
        </a:lnSpc>
        <a:spcBef>
          <a:spcPct val="0"/>
        </a:spcBef>
        <a:buNone/>
        <a:defRPr sz="5400" b="1" kern="1200">
          <a:solidFill>
            <a:schemeClr val="tx1"/>
          </a:solidFill>
          <a:latin typeface="+mn-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stfondrugs.org/"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issup.net/" TargetMode="Externa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hyperlink" Target="https://ssrn.com/abstract=1461445" TargetMode="Externa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fessional Medicines Stock Photos"/>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2357" b="84542" l="8781" r="79025"/>
                    </a14:imgEffect>
                    <a14:imgEffect>
                      <a14:brightnessContrast bright="1000"/>
                    </a14:imgEffect>
                  </a14:imgLayer>
                </a14:imgProps>
              </a:ext>
              <a:ext uri="{28A0092B-C50C-407E-A947-70E740481C1C}">
                <a14:useLocalDpi xmlns:a14="http://schemas.microsoft.com/office/drawing/2010/main" val="0"/>
              </a:ext>
            </a:extLst>
          </a:blip>
          <a:srcRect t="14584" r="12194" b="7685"/>
          <a:stretch/>
        </p:blipFill>
        <p:spPr>
          <a:xfrm>
            <a:off x="7865615" y="313432"/>
            <a:ext cx="5024761" cy="3995466"/>
          </a:xfrm>
          <a:prstGeom prst="rect">
            <a:avLst/>
          </a:prstGeom>
        </p:spPr>
      </p:pic>
      <p:sp>
        <p:nvSpPr>
          <p:cNvPr id="119" name="Shape 119"/>
          <p:cNvSpPr>
            <a:spLocks noGrp="1"/>
          </p:cNvSpPr>
          <p:nvPr>
            <p:ph type="ctrTitle"/>
          </p:nvPr>
        </p:nvSpPr>
        <p:spPr>
          <a:xfrm>
            <a:off x="1040035" y="3329609"/>
            <a:ext cx="11344722" cy="2315817"/>
          </a:xfrm>
          <a:prstGeom prst="rect">
            <a:avLst/>
          </a:prstGeom>
        </p:spPr>
        <p: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600" b="1">
                <a:latin typeface="Calibri"/>
                <a:ea typeface="Calibri"/>
                <a:cs typeface="Calibri"/>
                <a:sym typeface="Calibri"/>
              </a:defRPr>
            </a:pPr>
            <a:r>
              <a:rPr dirty="0"/>
              <a:t>Drug Use, Drug Control and Human Rights: </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600" b="1">
                <a:latin typeface="Calibri"/>
                <a:ea typeface="Calibri"/>
                <a:cs typeface="Calibri"/>
                <a:sym typeface="Calibri"/>
              </a:defRPr>
            </a:pPr>
            <a:r>
              <a:rPr dirty="0"/>
              <a:t>Issues Raised at UNGASS and Satellite Meetings: How should ISAM respond?</a:t>
            </a:r>
          </a:p>
        </p:txBody>
      </p:sp>
      <p:sp>
        <p:nvSpPr>
          <p:cNvPr id="120" name="Shape 120"/>
          <p:cNvSpPr>
            <a:spLocks noGrp="1"/>
          </p:cNvSpPr>
          <p:nvPr>
            <p:ph type="subTitle" idx="1"/>
          </p:nvPr>
        </p:nvSpPr>
        <p:spPr>
          <a:xfrm>
            <a:off x="1040035" y="6369050"/>
            <a:ext cx="5806629" cy="1130300"/>
          </a:xfrm>
          <a:prstGeom prst="rect">
            <a:avLst/>
          </a:prstGeom>
        </p:spPr>
        <p:txBody>
          <a:bodyPr>
            <a:normAutofit fontScale="92500" lnSpcReduction="20000"/>
          </a:bodyPr>
          <a:lstStyle>
            <a:lvl1pPr defTabSz="438150">
              <a:defRPr sz="3300"/>
            </a:lvl1pPr>
          </a:lstStyle>
          <a:p>
            <a:pPr algn="l"/>
            <a:r>
              <a:rPr sz="2400" dirty="0"/>
              <a:t>Norman Wetterau </a:t>
            </a:r>
            <a:r>
              <a:rPr sz="2400" dirty="0" smtClean="0"/>
              <a:t>MD</a:t>
            </a:r>
            <a:r>
              <a:rPr lang="en-US" sz="2400" dirty="0" smtClean="0"/>
              <a:t>,</a:t>
            </a:r>
            <a:r>
              <a:rPr sz="2400" dirty="0" smtClean="0"/>
              <a:t>  </a:t>
            </a:r>
            <a:r>
              <a:rPr sz="2400" dirty="0"/>
              <a:t>DFASAM, </a:t>
            </a:r>
            <a:r>
              <a:rPr sz="2400" dirty="0" smtClean="0"/>
              <a:t>FAAFP</a:t>
            </a:r>
            <a:endParaRPr lang="en-US" sz="2400" dirty="0" smtClean="0"/>
          </a:p>
          <a:p>
            <a:pPr algn="l"/>
            <a:r>
              <a:rPr lang="en-US" sz="2400" dirty="0" smtClean="0"/>
              <a:t>Associate Professor FM, University of Rochester</a:t>
            </a:r>
          </a:p>
          <a:p>
            <a:pPr algn="l"/>
            <a:r>
              <a:rPr lang="en-US" sz="2400" dirty="0" smtClean="0"/>
              <a:t>Representative to UNGASS from ISAM</a:t>
            </a:r>
            <a:endParaRPr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p:cNvSpPr>
          <p:nvPr>
            <p:ph type="title"/>
          </p:nvPr>
        </p:nvSpPr>
        <p:spPr>
          <a:xfrm>
            <a:off x="3213438" y="1406895"/>
            <a:ext cx="9110345" cy="1645710"/>
          </a:xfrm>
          <a:prstGeom prst="rect">
            <a:avLst/>
          </a:prstGeom>
        </p:spPr>
        <p:txBody>
          <a:bodyPr>
            <a:noAutofit/>
          </a:bodyPr>
          <a:lstStyle>
            <a:lvl1pPr defTabSz="554990">
              <a:defRPr sz="7600"/>
            </a:lvl1pPr>
          </a:lstStyle>
          <a:p>
            <a:pPr defTabSz="260604">
              <a:spcBef>
                <a:spcPts val="0"/>
              </a:spcBef>
              <a:tabLst>
                <a:tab pos="190500" algn="l"/>
                <a:tab pos="393700" algn="l"/>
                <a:tab pos="596900" algn="l"/>
                <a:tab pos="800100" algn="l"/>
                <a:tab pos="1003300" algn="l"/>
                <a:tab pos="1206500" algn="l"/>
                <a:tab pos="1409700" algn="l"/>
                <a:tab pos="1612900" algn="l"/>
                <a:tab pos="1816100" algn="l"/>
                <a:tab pos="2019300" algn="l"/>
                <a:tab pos="2222500" algn="l"/>
                <a:tab pos="2425700" algn="l"/>
              </a:tabLst>
              <a:defRPr sz="3000">
                <a:latin typeface="+mj-lt"/>
                <a:ea typeface="+mj-ea"/>
                <a:cs typeface="+mj-cs"/>
                <a:sym typeface="Helvetica"/>
              </a:defRPr>
            </a:pPr>
            <a:r>
              <a:rPr lang="en-US" sz="5400" dirty="0"/>
              <a:t>Vienna NGO Committee on Drugs and T</a:t>
            </a:r>
            <a:r>
              <a:rPr lang="en-US" sz="5400" dirty="0" smtClean="0"/>
              <a:t>he </a:t>
            </a:r>
            <a:r>
              <a:rPr lang="en-US" sz="5400" dirty="0"/>
              <a:t>New York NGO Committee on </a:t>
            </a:r>
            <a:r>
              <a:rPr lang="en-US" sz="5400" dirty="0" smtClean="0"/>
              <a:t>Drugs</a:t>
            </a:r>
            <a:r>
              <a:rPr lang="en-US" sz="5400" dirty="0"/>
              <a:t/>
            </a:r>
            <a:br>
              <a:rPr lang="en-US" sz="5400" dirty="0"/>
            </a:br>
            <a:endParaRPr sz="5400" dirty="0"/>
          </a:p>
        </p:txBody>
      </p:sp>
      <p:sp>
        <p:nvSpPr>
          <p:cNvPr id="2" name="TextBox 1"/>
          <p:cNvSpPr txBox="1"/>
          <p:nvPr/>
        </p:nvSpPr>
        <p:spPr>
          <a:xfrm>
            <a:off x="1606858" y="3506679"/>
            <a:ext cx="10626572" cy="5078313"/>
          </a:xfrm>
          <a:prstGeom prst="rect">
            <a:avLst/>
          </a:prstGeom>
          <a:noFill/>
        </p:spPr>
        <p:txBody>
          <a:bodyPr wrap="square" rtlCol="0">
            <a:spAutoFit/>
          </a:bodyPr>
          <a:lstStyle/>
          <a:p>
            <a:pPr marL="571500" indent="-571500" algn="l">
              <a:buFont typeface="Arial" panose="020B0604020202020204" pitchFamily="34" charset="0"/>
              <a:buChar char="•"/>
            </a:pPr>
            <a:r>
              <a:rPr lang="en-US" dirty="0">
                <a:latin typeface="+mn-lt"/>
              </a:rPr>
              <a:t>Wide variety of </a:t>
            </a:r>
            <a:r>
              <a:rPr lang="en-US" dirty="0" smtClean="0">
                <a:latin typeface="+mn-lt"/>
              </a:rPr>
              <a:t>opinions Africa</a:t>
            </a:r>
            <a:r>
              <a:rPr lang="en-US" dirty="0">
                <a:latin typeface="+mn-lt"/>
              </a:rPr>
              <a:t>: very concerned about the youth and about other countries selling drugs and taking away their nation’s limited </a:t>
            </a:r>
            <a:r>
              <a:rPr lang="en-US" dirty="0" smtClean="0">
                <a:latin typeface="+mn-lt"/>
              </a:rPr>
              <a:t>funds.</a:t>
            </a:r>
          </a:p>
          <a:p>
            <a:pPr marL="571500" indent="-571500" algn="l">
              <a:buFont typeface="Arial" panose="020B0604020202020204" pitchFamily="34" charset="0"/>
              <a:buChar char="•"/>
            </a:pPr>
            <a:r>
              <a:rPr lang="en-US" dirty="0" smtClean="0">
                <a:latin typeface="+mn-lt"/>
              </a:rPr>
              <a:t>North </a:t>
            </a:r>
            <a:r>
              <a:rPr lang="en-US" dirty="0">
                <a:latin typeface="+mn-lt"/>
              </a:rPr>
              <a:t>America: a group that favored legalization. Much talk about harm reduction and little about </a:t>
            </a:r>
            <a:r>
              <a:rPr lang="en-US" dirty="0" smtClean="0">
                <a:latin typeface="+mn-lt"/>
              </a:rPr>
              <a:t>treatment. ASAM and ISAM </a:t>
            </a:r>
            <a:r>
              <a:rPr lang="en-US" dirty="0">
                <a:latin typeface="+mn-lt"/>
              </a:rPr>
              <a:t>spoke out for treatment and recovery in addition to harm reduction. </a:t>
            </a:r>
            <a:endParaRPr lang="en-US" dirty="0" smtClean="0">
              <a:latin typeface="+mn-lt"/>
            </a:endParaRPr>
          </a:p>
          <a:p>
            <a:pPr marL="571500" indent="-571500" algn="l">
              <a:buFont typeface="Arial" panose="020B0604020202020204" pitchFamily="34" charset="0"/>
              <a:buChar char="•"/>
            </a:pPr>
            <a:r>
              <a:rPr lang="en-US" dirty="0">
                <a:latin typeface="+mn-lt"/>
              </a:rPr>
              <a:t>Full reports:  </a:t>
            </a:r>
            <a:r>
              <a:rPr lang="en-US" dirty="0" smtClean="0">
                <a:latin typeface="+mn-lt"/>
                <a:hlinkClick r:id="rId3"/>
              </a:rPr>
              <a:t>www.cstfondrugs.org</a:t>
            </a:r>
            <a:r>
              <a:rPr lang="en-US" dirty="0" smtClean="0">
                <a:latin typeface="+mn-lt"/>
              </a:rPr>
              <a:t> </a:t>
            </a:r>
            <a:r>
              <a:rPr lang="en-US" dirty="0">
                <a:latin typeface="+mn-lt"/>
              </a:rPr>
              <a:t>or Google “Civil society task force”  scroll to bottom to site </a:t>
            </a:r>
            <a:r>
              <a:rPr lang="en-US" dirty="0" smtClean="0">
                <a:latin typeface="+mn-lt"/>
              </a:rPr>
              <a:t>map</a:t>
            </a:r>
            <a:endParaRPr lang="en-US" dirty="0">
              <a:latin typeface="+mn-lt"/>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Harm reduction: two views</a:t>
            </a:r>
            <a:endParaRPr lang="en-US" dirty="0"/>
          </a:p>
        </p:txBody>
      </p:sp>
      <p:sp>
        <p:nvSpPr>
          <p:cNvPr id="3" name="Text Placeholder 2"/>
          <p:cNvSpPr>
            <a:spLocks noGrp="1"/>
          </p:cNvSpPr>
          <p:nvPr>
            <p:ph type="body" idx="1"/>
          </p:nvPr>
        </p:nvSpPr>
        <p:spPr/>
        <p:txBody>
          <a:bodyPr>
            <a:normAutofit lnSpcReduction="10000"/>
          </a:bodyPr>
          <a:lstStyle/>
          <a:p>
            <a:pPr marL="0" indent="0" defTabSz="457200">
              <a:spcBef>
                <a:spcPts val="12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b="1">
                <a:latin typeface="Arial"/>
                <a:ea typeface="Arial"/>
                <a:cs typeface="Arial"/>
                <a:sym typeface="Arial"/>
              </a:defRPr>
            </a:pPr>
            <a:r>
              <a:rPr lang="en-US" dirty="0"/>
              <a:t>ASAMS </a:t>
            </a:r>
            <a:r>
              <a:rPr lang="en-US" dirty="0" smtClean="0"/>
              <a:t>definition </a:t>
            </a:r>
            <a:endParaRPr lang="en-US" dirty="0">
              <a:latin typeface="Times"/>
              <a:ea typeface="Times"/>
              <a:cs typeface="Times"/>
              <a:sym typeface="Times"/>
            </a:endParaRPr>
          </a:p>
          <a:p>
            <a:pPr marL="0" indent="0" defTabSz="457200">
              <a:spcBef>
                <a:spcPts val="12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latin typeface="Arial"/>
                <a:ea typeface="Arial"/>
                <a:cs typeface="Arial"/>
                <a:sym typeface="Arial"/>
              </a:defRPr>
            </a:pPr>
            <a:r>
              <a:rPr lang="en-US" dirty="0"/>
              <a:t>A treatment and prevention approach that encompasses individual and public health needs, aiming to decrease the health and socio-economic costs and consequences of addiction-related problems, especially medical complications and transmission of infectious diseases, without necessarily requiring abstinence. </a:t>
            </a:r>
            <a:endParaRPr lang="en-US" dirty="0">
              <a:latin typeface="Times"/>
              <a:ea typeface="Times"/>
              <a:cs typeface="Times"/>
              <a:sym typeface="Times"/>
            </a:endParaRPr>
          </a:p>
          <a:p>
            <a:pPr marL="0" indent="0" defTabSz="457200">
              <a:spcBef>
                <a:spcPts val="12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b="1">
                <a:latin typeface="Arial"/>
                <a:ea typeface="Arial"/>
                <a:cs typeface="Arial"/>
                <a:sym typeface="Arial"/>
              </a:defRPr>
            </a:pPr>
            <a:r>
              <a:rPr lang="en-US" dirty="0"/>
              <a:t>Abstinence-based treatment approaches are themselves a part of comprehensive Harm Reduction strategies. A range of recovery activities may be included in every Harm Reduction strategy. </a:t>
            </a:r>
            <a:endParaRPr lang="en-US" dirty="0" smtClean="0"/>
          </a:p>
          <a:p>
            <a:pPr marL="0" indent="0" defTabSz="457200">
              <a:spcBef>
                <a:spcPts val="12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b="1">
                <a:latin typeface="Arial"/>
                <a:ea typeface="Arial"/>
                <a:cs typeface="Arial"/>
                <a:sym typeface="Arial"/>
              </a:defRPr>
            </a:pPr>
            <a:endParaRPr lang="en-US" dirty="0"/>
          </a:p>
          <a:p>
            <a:pPr marL="0" indent="0" defTabSz="315468">
              <a:spcBef>
                <a:spcPts val="0"/>
              </a:spcBef>
              <a:buSzTx/>
              <a:buNone/>
              <a:defRPr sz="828">
                <a:latin typeface="Arial"/>
                <a:ea typeface="Arial"/>
                <a:cs typeface="Arial"/>
                <a:sym typeface="Arial"/>
              </a:defRPr>
            </a:pPr>
            <a:endParaRPr lang="en-US" dirty="0"/>
          </a:p>
          <a:p>
            <a:pPr marL="0" indent="0" defTabSz="315468">
              <a:spcBef>
                <a:spcPts val="0"/>
              </a:spcBef>
              <a:buSzTx/>
              <a:buNone/>
              <a:defRPr sz="759" i="1">
                <a:latin typeface="Arial"/>
                <a:ea typeface="Arial"/>
                <a:cs typeface="Arial"/>
                <a:sym typeface="Arial"/>
              </a:defRPr>
            </a:pPr>
            <a:r>
              <a:rPr lang="en-US" sz="1000" dirty="0"/>
              <a:t> </a:t>
            </a:r>
            <a:r>
              <a:rPr lang="en-US" sz="2400" dirty="0"/>
              <a:t>“Harm reduction is often made an unnecessary controversial issue as if there was a contradiction between prevention and treatment on one hand and reducing the adverse health and social consequences of drug use on the other. This is a false dichotomy. They are complementary.” </a:t>
            </a:r>
          </a:p>
          <a:p>
            <a:pPr marL="0" indent="0" algn="r" defTabSz="315468">
              <a:spcBef>
                <a:spcPts val="0"/>
              </a:spcBef>
              <a:buSzTx/>
              <a:buNone/>
              <a:defRPr sz="1932">
                <a:latin typeface="Arial"/>
                <a:ea typeface="Arial"/>
                <a:cs typeface="Arial"/>
                <a:sym typeface="Arial"/>
              </a:defRPr>
            </a:pPr>
            <a:r>
              <a:rPr lang="en-US" dirty="0"/>
              <a:t>(Antonio Maria Costa, UNODC, 2007) et</a:t>
            </a:r>
          </a:p>
          <a:p>
            <a:pPr marL="0" indent="0" defTabSz="457200">
              <a:spcBef>
                <a:spcPts val="12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b="1">
                <a:latin typeface="Arial"/>
                <a:ea typeface="Arial"/>
                <a:cs typeface="Arial"/>
                <a:sym typeface="Arial"/>
              </a:defRPr>
            </a:pPr>
            <a:endParaRPr lang="en-US" dirty="0" smtClean="0"/>
          </a:p>
          <a:p>
            <a:pPr marL="0" indent="0" defTabSz="457200">
              <a:spcBef>
                <a:spcPts val="12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b="1">
                <a:latin typeface="Arial"/>
                <a:ea typeface="Arial"/>
                <a:cs typeface="Arial"/>
                <a:sym typeface="Arial"/>
              </a:defRPr>
            </a:pPr>
            <a:endParaRPr lang="en-US" dirty="0"/>
          </a:p>
          <a:p>
            <a:pPr marL="0" indent="0" defTabSz="457200">
              <a:spcBef>
                <a:spcPts val="12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b="1">
                <a:latin typeface="Arial"/>
                <a:ea typeface="Arial"/>
                <a:cs typeface="Arial"/>
                <a:sym typeface="Arial"/>
              </a:defRPr>
            </a:pPr>
            <a:r>
              <a:rPr lang="en-US" dirty="0" smtClean="0"/>
              <a:t>Some groups only mention harm reduction, not treatment or recovery.</a:t>
            </a:r>
            <a:endParaRPr lang="en-US" dirty="0"/>
          </a:p>
          <a:p>
            <a:endParaRPr lang="en-US" dirty="0"/>
          </a:p>
        </p:txBody>
      </p:sp>
    </p:spTree>
    <p:extLst>
      <p:ext uri="{BB962C8B-B14F-4D97-AF65-F5344CB8AC3E}">
        <p14:creationId xmlns:p14="http://schemas.microsoft.com/office/powerpoint/2010/main" val="130114059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8" name="Shape 218"/>
          <p:cNvSpPr>
            <a:spLocks noGrp="1"/>
          </p:cNvSpPr>
          <p:nvPr>
            <p:ph type="title"/>
          </p:nvPr>
        </p:nvSpPr>
        <p:spPr>
          <a:xfrm>
            <a:off x="7199790" y="945256"/>
            <a:ext cx="5192450" cy="1645710"/>
          </a:xfrm>
          <a:prstGeom prst="rect">
            <a:avLst/>
          </a:prstGeom>
        </p:spPr>
        <p:txBody>
          <a:bodyPr>
            <a:normAutofit fontScale="90000"/>
          </a:bodyPr>
          <a:lstStyle>
            <a:lvl1pPr defTabSz="490727">
              <a:defRPr sz="6719"/>
            </a:lvl1pPr>
          </a:lstStyle>
          <a:p>
            <a:r>
              <a:rPr dirty="0" smtClean="0"/>
              <a:t>NGO </a:t>
            </a:r>
            <a:r>
              <a:rPr lang="en-US" dirty="0"/>
              <a:t>M</a:t>
            </a:r>
            <a:r>
              <a:rPr dirty="0" smtClean="0"/>
              <a:t>eeting </a:t>
            </a:r>
            <a:r>
              <a:rPr lang="en-US" dirty="0" smtClean="0"/>
              <a:t>B</a:t>
            </a:r>
            <a:r>
              <a:rPr dirty="0" smtClean="0"/>
              <a:t>efore </a:t>
            </a:r>
            <a:r>
              <a:rPr dirty="0"/>
              <a:t>UNGASS 2016</a:t>
            </a:r>
          </a:p>
        </p:txBody>
      </p:sp>
      <p:sp>
        <p:nvSpPr>
          <p:cNvPr id="219" name="Shape 219"/>
          <p:cNvSpPr>
            <a:spLocks noGrp="1"/>
          </p:cNvSpPr>
          <p:nvPr>
            <p:ph type="body" idx="1"/>
          </p:nvPr>
        </p:nvSpPr>
        <p:spPr>
          <a:xfrm>
            <a:off x="1071633" y="4350057"/>
            <a:ext cx="11216640" cy="5015885"/>
          </a:xfrm>
          <a:prstGeom prst="rect">
            <a:avLst/>
          </a:prstGeom>
        </p:spPr>
        <p:txBody>
          <a:bodyPr>
            <a:noAutofit/>
          </a:bodyPr>
          <a:lstStyle/>
          <a:p>
            <a:r>
              <a:rPr lang="en-US" sz="4000" dirty="0" smtClean="0"/>
              <a:t>Many participants</a:t>
            </a:r>
            <a:r>
              <a:rPr sz="4000" dirty="0" smtClean="0"/>
              <a:t> w</a:t>
            </a:r>
            <a:r>
              <a:rPr lang="en-US" sz="4000" dirty="0" smtClean="0"/>
              <a:t>ere</a:t>
            </a:r>
            <a:r>
              <a:rPr sz="4000" dirty="0" smtClean="0"/>
              <a:t> </a:t>
            </a:r>
            <a:r>
              <a:rPr sz="4000" dirty="0"/>
              <a:t>talking about harm </a:t>
            </a:r>
            <a:r>
              <a:rPr sz="4000" dirty="0" smtClean="0"/>
              <a:t>reduction</a:t>
            </a:r>
            <a:r>
              <a:rPr lang="en-US" sz="4000" dirty="0" smtClean="0"/>
              <a:t>,</a:t>
            </a:r>
            <a:r>
              <a:rPr sz="4000" dirty="0" smtClean="0"/>
              <a:t> </a:t>
            </a:r>
            <a:r>
              <a:rPr sz="4000" dirty="0"/>
              <a:t>but not about treatment. </a:t>
            </a:r>
            <a:endParaRPr lang="en-US" sz="4000" dirty="0" smtClean="0"/>
          </a:p>
          <a:p>
            <a:r>
              <a:rPr lang="en-US" sz="4000" dirty="0" smtClean="0"/>
              <a:t>T</a:t>
            </a:r>
            <a:r>
              <a:rPr sz="4000" dirty="0" smtClean="0"/>
              <a:t>here </a:t>
            </a:r>
            <a:r>
              <a:rPr sz="4000" dirty="0"/>
              <a:t>are millions of people in recovery due to medical treatment, 12 step groups, religious and other recovery groups</a:t>
            </a:r>
          </a:p>
          <a:p>
            <a:r>
              <a:rPr sz="4000" dirty="0"/>
              <a:t>The best harm reduction is stopping drug use and entering into recovery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127" y="323819"/>
            <a:ext cx="5790475" cy="2610035"/>
          </a:xfrm>
          <a:prstGeom prst="rect">
            <a:avLst/>
          </a:prstGeom>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p:cNvSpPr>
          <p:nvPr>
            <p:ph type="title"/>
          </p:nvPr>
        </p:nvSpPr>
        <p:spPr>
          <a:xfrm>
            <a:off x="3000374" y="758825"/>
            <a:ext cx="9469922" cy="1645710"/>
          </a:xfrm>
          <a:prstGeom prst="rect">
            <a:avLst/>
          </a:prstGeom>
        </p:spPr>
        <p:txBody>
          <a:bodyPr>
            <a:normAutofit fontScale="90000"/>
          </a:bodyPr>
          <a:lstStyle>
            <a:lvl1pPr defTabSz="543305">
              <a:defRPr sz="7440"/>
            </a:lvl1pPr>
          </a:lstStyle>
          <a:p>
            <a:r>
              <a:rPr lang="en-US" dirty="0" smtClean="0"/>
              <a:t>              </a:t>
            </a:r>
            <a:r>
              <a:rPr dirty="0" smtClean="0"/>
              <a:t>2016 </a:t>
            </a:r>
            <a:r>
              <a:rPr lang="en-US" dirty="0" smtClean="0"/>
              <a:t/>
            </a:r>
            <a:br>
              <a:rPr lang="en-US" dirty="0" smtClean="0"/>
            </a:br>
            <a:r>
              <a:rPr lang="en-US" dirty="0" smtClean="0"/>
              <a:t>Ap</a:t>
            </a:r>
            <a:r>
              <a:rPr dirty="0" smtClean="0"/>
              <a:t>proved </a:t>
            </a:r>
            <a:r>
              <a:rPr lang="en-US" dirty="0" smtClean="0"/>
              <a:t>D</a:t>
            </a:r>
            <a:r>
              <a:rPr dirty="0" smtClean="0"/>
              <a:t>ocument</a:t>
            </a:r>
            <a:endParaRPr dirty="0"/>
          </a:p>
        </p:txBody>
      </p:sp>
      <p:sp>
        <p:nvSpPr>
          <p:cNvPr id="186" name="Shape 186"/>
          <p:cNvSpPr>
            <a:spLocks noGrp="1"/>
          </p:cNvSpPr>
          <p:nvPr>
            <p:ph type="body" idx="1"/>
          </p:nvPr>
        </p:nvSpPr>
        <p:spPr>
          <a:xfrm>
            <a:off x="625522" y="3515557"/>
            <a:ext cx="11099801" cy="3551068"/>
          </a:xfrm>
          <a:prstGeom prst="rect">
            <a:avLst/>
          </a:prstGeom>
        </p:spPr>
        <p:txBody>
          <a:bodyPr/>
          <a:lstStyle/>
          <a:p>
            <a:r>
              <a:rPr lang="en-US" dirty="0" smtClean="0"/>
              <a:t>“</a:t>
            </a:r>
            <a:r>
              <a:rPr dirty="0" smtClean="0"/>
              <a:t>We </a:t>
            </a:r>
            <a:r>
              <a:rPr dirty="0"/>
              <a:t>reaffirm our determination to tackle the world drug problems and to </a:t>
            </a:r>
            <a:r>
              <a:rPr dirty="0">
                <a:solidFill>
                  <a:srgbClr val="FF0000"/>
                </a:solidFill>
              </a:rPr>
              <a:t>actively promote a society free of drug abuse </a:t>
            </a:r>
            <a:r>
              <a:rPr dirty="0"/>
              <a:t>in order to help to ensure that all people can live in health dignity and peace with security and prosperity and reaffirm our determination to address public health , safety and social problems resulting from drug </a:t>
            </a:r>
            <a:r>
              <a:rPr dirty="0" smtClean="0"/>
              <a:t>abuse</a:t>
            </a:r>
            <a:r>
              <a:rPr lang="en-US" dirty="0" smtClean="0"/>
              <a:t>…*”</a:t>
            </a:r>
            <a:endParaRPr dirty="0"/>
          </a:p>
          <a:p>
            <a:r>
              <a:rPr dirty="0"/>
              <a:t>UN has </a:t>
            </a:r>
            <a:r>
              <a:rPr lang="en-US" dirty="0" smtClean="0"/>
              <a:t>other </a:t>
            </a:r>
            <a:r>
              <a:rPr dirty="0" smtClean="0"/>
              <a:t>similar goals: </a:t>
            </a:r>
            <a:r>
              <a:rPr dirty="0"/>
              <a:t>the goal to rid the world of </a:t>
            </a:r>
            <a:r>
              <a:rPr lang="en-US" dirty="0" smtClean="0"/>
              <a:t>POLIO,</a:t>
            </a:r>
            <a:r>
              <a:rPr dirty="0" smtClean="0"/>
              <a:t> HIV</a:t>
            </a:r>
            <a:r>
              <a:rPr lang="en-US" dirty="0" smtClean="0"/>
              <a:t>,</a:t>
            </a:r>
            <a:r>
              <a:rPr dirty="0" smtClean="0"/>
              <a:t> TB</a:t>
            </a:r>
            <a:r>
              <a:rPr lang="en-US" dirty="0" smtClean="0"/>
              <a:t>, POVERTY</a:t>
            </a:r>
            <a:endParaRPr dirty="0"/>
          </a:p>
        </p:txBody>
      </p:sp>
      <p:sp>
        <p:nvSpPr>
          <p:cNvPr id="3" name="Rectangle 2"/>
          <p:cNvSpPr/>
          <p:nvPr/>
        </p:nvSpPr>
        <p:spPr>
          <a:xfrm>
            <a:off x="4545496" y="8848567"/>
            <a:ext cx="6745357" cy="461665"/>
          </a:xfrm>
          <a:prstGeom prst="rect">
            <a:avLst/>
          </a:prstGeom>
        </p:spPr>
        <p:txBody>
          <a:bodyPr wrap="square">
            <a:spAutoFit/>
          </a:bodyPr>
          <a:lstStyle/>
          <a:p>
            <a:pPr algn="l"/>
            <a:r>
              <a:rPr lang="en-US" sz="1200" dirty="0" smtClean="0"/>
              <a:t>*  Outcome Document Of The 2016 United Nations General Assembly Special Session On The World Drug Problem </a:t>
            </a:r>
            <a:endParaRPr lang="en-US" sz="1200" dirty="0"/>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1093" y="106532"/>
            <a:ext cx="4640062" cy="2610035"/>
          </a:xfrm>
          <a:prstGeom prst="rect">
            <a:avLst/>
          </a:prstGeom>
        </p:spPr>
      </p:pic>
      <p:sp>
        <p:nvSpPr>
          <p:cNvPr id="155" name="Shape 155"/>
          <p:cNvSpPr>
            <a:spLocks noGrp="1"/>
          </p:cNvSpPr>
          <p:nvPr>
            <p:ph type="title"/>
          </p:nvPr>
        </p:nvSpPr>
        <p:spPr>
          <a:xfrm>
            <a:off x="4465189" y="989644"/>
            <a:ext cx="9110345" cy="1645710"/>
          </a:xfrm>
          <a:prstGeom prst="rect">
            <a:avLst/>
          </a:prstGeom>
        </p:spPr>
        <p:txBody>
          <a:bodyPr/>
          <a:lstStyle/>
          <a:p>
            <a:r>
              <a:rPr dirty="0"/>
              <a:t>Human Rights</a:t>
            </a:r>
          </a:p>
        </p:txBody>
      </p:sp>
      <p:sp>
        <p:nvSpPr>
          <p:cNvPr id="156" name="Shape 156"/>
          <p:cNvSpPr>
            <a:spLocks noGrp="1"/>
          </p:cNvSpPr>
          <p:nvPr>
            <p:ph type="body" idx="1"/>
          </p:nvPr>
        </p:nvSpPr>
        <p:spPr>
          <a:xfrm>
            <a:off x="1817623" y="2464904"/>
            <a:ext cx="11099801" cy="5571149"/>
          </a:xfrm>
          <a:prstGeom prst="rect">
            <a:avLst/>
          </a:prstGeom>
        </p:spPr>
        <p:txBody>
          <a:bodyPr>
            <a:noAutofit/>
          </a:bodyPr>
          <a:lstStyle/>
          <a:p>
            <a:pPr marL="514350" indent="-514350" defTabSz="514095">
              <a:spcBef>
                <a:spcPts val="1800"/>
              </a:spcBef>
              <a:buFont typeface="+mj-lt"/>
              <a:buAutoNum type="arabicPeriod"/>
              <a:defRPr sz="3168"/>
            </a:pPr>
            <a:r>
              <a:rPr sz="5400" dirty="0" smtClean="0"/>
              <a:t>Right </a:t>
            </a:r>
            <a:r>
              <a:rPr sz="5400" dirty="0"/>
              <a:t>to use </a:t>
            </a:r>
            <a:r>
              <a:rPr sz="5400" dirty="0" smtClean="0"/>
              <a:t>drugs</a:t>
            </a:r>
            <a:r>
              <a:rPr lang="en-US" sz="5400" dirty="0" smtClean="0"/>
              <a:t> (</a:t>
            </a:r>
            <a:r>
              <a:rPr sz="5400" dirty="0" smtClean="0"/>
              <a:t>Drug laws a</a:t>
            </a:r>
            <a:r>
              <a:rPr lang="en-US" sz="5400" dirty="0" smtClean="0"/>
              <a:t>re a</a:t>
            </a:r>
            <a:r>
              <a:rPr sz="5400" dirty="0" smtClean="0"/>
              <a:t> </a:t>
            </a:r>
            <a:r>
              <a:rPr sz="5400" dirty="0"/>
              <a:t>violation of human </a:t>
            </a:r>
            <a:r>
              <a:rPr sz="5400" dirty="0" smtClean="0"/>
              <a:t>rights</a:t>
            </a:r>
            <a:r>
              <a:rPr lang="en-US" sz="5400" dirty="0" smtClean="0"/>
              <a:t>)    OR</a:t>
            </a:r>
          </a:p>
          <a:p>
            <a:pPr marL="514350" indent="-514350" defTabSz="514095">
              <a:spcBef>
                <a:spcPts val="1800"/>
              </a:spcBef>
              <a:buFont typeface="+mj-lt"/>
              <a:buAutoNum type="arabicPeriod"/>
              <a:defRPr sz="3168"/>
            </a:pPr>
            <a:r>
              <a:rPr sz="3600" dirty="0" smtClean="0"/>
              <a:t>Just </a:t>
            </a:r>
            <a:r>
              <a:rPr sz="3600" dirty="0"/>
              <a:t>and fair laws, equal justice, </a:t>
            </a:r>
            <a:r>
              <a:rPr sz="3600" dirty="0" smtClean="0"/>
              <a:t>rehabilitat</a:t>
            </a:r>
            <a:r>
              <a:rPr lang="en-US" sz="3600" dirty="0" smtClean="0"/>
              <a:t>iv</a:t>
            </a:r>
            <a:r>
              <a:rPr sz="3600" dirty="0" smtClean="0"/>
              <a:t>e </a:t>
            </a:r>
            <a:r>
              <a:rPr sz="3600" dirty="0"/>
              <a:t>justice</a:t>
            </a:r>
            <a:r>
              <a:rPr sz="3600" dirty="0" smtClean="0"/>
              <a:t>:  </a:t>
            </a:r>
            <a:r>
              <a:rPr sz="3600" dirty="0"/>
              <a:t>applies to drugs but also other </a:t>
            </a:r>
            <a:r>
              <a:rPr sz="3600" dirty="0" smtClean="0"/>
              <a:t>issues</a:t>
            </a:r>
            <a:endParaRPr lang="en-US" sz="3600" dirty="0" smtClean="0"/>
          </a:p>
          <a:p>
            <a:pPr marL="514350" indent="-514350" defTabSz="514095">
              <a:spcBef>
                <a:spcPts val="1800"/>
              </a:spcBef>
              <a:buFont typeface="+mj-lt"/>
              <a:buAutoNum type="arabicPeriod"/>
              <a:defRPr sz="3168"/>
            </a:pPr>
            <a:r>
              <a:rPr sz="3600" dirty="0" smtClean="0"/>
              <a:t>Right </a:t>
            </a:r>
            <a:r>
              <a:rPr sz="3600" dirty="0"/>
              <a:t>to live in a drug free </a:t>
            </a:r>
            <a:r>
              <a:rPr sz="3600" dirty="0" smtClean="0"/>
              <a:t>community</a:t>
            </a:r>
            <a:endParaRPr lang="en-US" sz="3600" dirty="0" smtClean="0"/>
          </a:p>
          <a:p>
            <a:pPr marL="514350" indent="-514350" defTabSz="514095">
              <a:spcBef>
                <a:spcPts val="1800"/>
              </a:spcBef>
              <a:buFont typeface="+mj-lt"/>
              <a:buAutoNum type="arabicPeriod"/>
              <a:defRPr sz="3168"/>
            </a:pPr>
            <a:r>
              <a:rPr sz="3600" dirty="0" smtClean="0"/>
              <a:t>Right </a:t>
            </a:r>
            <a:r>
              <a:rPr lang="en-US" sz="3600" dirty="0" smtClean="0"/>
              <a:t>to</a:t>
            </a:r>
            <a:r>
              <a:rPr sz="3600" dirty="0" smtClean="0"/>
              <a:t> </a:t>
            </a:r>
            <a:r>
              <a:rPr sz="3600" dirty="0"/>
              <a:t>treatment </a:t>
            </a:r>
            <a:r>
              <a:rPr lang="en-US" sz="3600" dirty="0" smtClean="0"/>
              <a:t>and recovery</a:t>
            </a:r>
            <a:endParaRPr sz="3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9490" y="6893424"/>
            <a:ext cx="6899921" cy="2860176"/>
          </a:xfrm>
          <a:prstGeom prst="rect">
            <a:avLst/>
          </a:prstGeom>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9" name="Shape 159"/>
          <p:cNvSpPr>
            <a:spLocks noGrp="1"/>
          </p:cNvSpPr>
          <p:nvPr>
            <p:ph type="body" idx="1"/>
          </p:nvPr>
        </p:nvSpPr>
        <p:spPr>
          <a:xfrm>
            <a:off x="2101443" y="3568148"/>
            <a:ext cx="11216640" cy="5114213"/>
          </a:xfrm>
          <a:prstGeom prst="rect">
            <a:avLst/>
          </a:prstGeom>
        </p:spPr>
        <p:txBody>
          <a:bodyPr>
            <a:noAutofit/>
          </a:bodyPr>
          <a:lstStyle/>
          <a:p>
            <a:pPr marL="306704" indent="-306704" defTabSz="403097">
              <a:spcBef>
                <a:spcPts val="2800"/>
              </a:spcBef>
              <a:defRPr sz="2484"/>
            </a:pPr>
            <a:r>
              <a:rPr sz="4400" dirty="0"/>
              <a:t>Nonprofit, registered in </a:t>
            </a:r>
            <a:r>
              <a:rPr sz="4400" dirty="0" smtClean="0"/>
              <a:t>England</a:t>
            </a:r>
            <a:r>
              <a:rPr lang="en-US" sz="4400" dirty="0" smtClean="0"/>
              <a:t>,</a:t>
            </a:r>
            <a:r>
              <a:rPr sz="4400" dirty="0" smtClean="0"/>
              <a:t> </a:t>
            </a:r>
            <a:r>
              <a:rPr sz="4400" dirty="0"/>
              <a:t>but with chapter in many countries  </a:t>
            </a:r>
            <a:r>
              <a:rPr lang="en-US" sz="4400" dirty="0"/>
              <a:t> </a:t>
            </a:r>
            <a:r>
              <a:rPr lang="en-US" sz="4400" dirty="0" smtClean="0"/>
              <a:t>                             </a:t>
            </a:r>
            <a:r>
              <a:rPr sz="4400" dirty="0" smtClean="0"/>
              <a:t>Budget </a:t>
            </a:r>
            <a:r>
              <a:rPr sz="4400" dirty="0"/>
              <a:t>700,000 dollars</a:t>
            </a:r>
          </a:p>
          <a:p>
            <a:pPr marL="306704" indent="-306704" defTabSz="403097">
              <a:spcBef>
                <a:spcPts val="2800"/>
              </a:spcBef>
              <a:defRPr sz="2484"/>
            </a:pPr>
            <a:r>
              <a:rPr lang="en-US" sz="4400" dirty="0" smtClean="0"/>
              <a:t>E</a:t>
            </a:r>
            <a:r>
              <a:rPr sz="4400" dirty="0" smtClean="0"/>
              <a:t>xtensive </a:t>
            </a:r>
            <a:r>
              <a:rPr lang="en-US" sz="4400" dirty="0" smtClean="0"/>
              <a:t>W</a:t>
            </a:r>
            <a:r>
              <a:rPr sz="4400" dirty="0" smtClean="0"/>
              <a:t>ebsite</a:t>
            </a:r>
            <a:r>
              <a:rPr sz="4400" dirty="0"/>
              <a:t>. </a:t>
            </a:r>
            <a:endParaRPr lang="en-US" sz="4400" dirty="0"/>
          </a:p>
          <a:p>
            <a:pPr marL="306704" indent="-306704" defTabSz="403097">
              <a:spcBef>
                <a:spcPts val="2800"/>
              </a:spcBef>
              <a:defRPr sz="2484"/>
            </a:pPr>
            <a:r>
              <a:rPr lang="en-US" sz="4400" dirty="0" smtClean="0"/>
              <a:t>The </a:t>
            </a:r>
            <a:r>
              <a:rPr lang="en-US" sz="4400" dirty="0"/>
              <a:t>document lists 10 rights and 24 </a:t>
            </a:r>
            <a:r>
              <a:rPr lang="en-US" sz="4400" dirty="0" smtClean="0"/>
              <a:t>demands</a:t>
            </a:r>
            <a:r>
              <a:rPr lang="en-US" sz="4400" dirty="0"/>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2361" y="356270"/>
            <a:ext cx="7904719" cy="2761189"/>
          </a:xfrm>
          <a:prstGeom prst="rect">
            <a:avLst/>
          </a:prstGeom>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 name="Shape 164"/>
          <p:cNvSpPr>
            <a:spLocks noGrp="1"/>
          </p:cNvSpPr>
          <p:nvPr>
            <p:ph type="title"/>
          </p:nvPr>
        </p:nvSpPr>
        <p:spPr>
          <a:xfrm>
            <a:off x="5450889" y="590151"/>
            <a:ext cx="7139225" cy="1645710"/>
          </a:xfrm>
          <a:prstGeom prst="rect">
            <a:avLst/>
          </a:prstGeom>
        </p:spPr>
        <p:txBody>
          <a:bodyPr>
            <a:normAutofit/>
          </a:bodyPr>
          <a:lstStyle/>
          <a:p>
            <a:r>
              <a:rPr lang="en-US" dirty="0" smtClean="0"/>
              <a:t>Human </a:t>
            </a:r>
            <a:r>
              <a:rPr lang="en-US" dirty="0"/>
              <a:t>Rights of People who Use </a:t>
            </a:r>
            <a:r>
              <a:rPr lang="en-US" dirty="0" smtClean="0"/>
              <a:t>Drugs</a:t>
            </a:r>
            <a:endParaRPr dirty="0"/>
          </a:p>
        </p:txBody>
      </p:sp>
      <p:sp>
        <p:nvSpPr>
          <p:cNvPr id="165" name="Shape 165"/>
          <p:cNvSpPr>
            <a:spLocks noGrp="1"/>
          </p:cNvSpPr>
          <p:nvPr>
            <p:ph type="body" idx="1"/>
          </p:nvPr>
        </p:nvSpPr>
        <p:spPr>
          <a:xfrm>
            <a:off x="5149048" y="2924918"/>
            <a:ext cx="7441066" cy="6527123"/>
          </a:xfrm>
          <a:prstGeom prst="rect">
            <a:avLst/>
          </a:prstGeom>
        </p:spPr>
        <p:txBody>
          <a:bodyPr>
            <a:normAutofit fontScale="62500" lnSpcReduction="20000"/>
          </a:bodyPr>
          <a:lstStyle/>
          <a:p>
            <a:pPr marL="0" indent="0">
              <a:buNone/>
            </a:pPr>
            <a:r>
              <a:rPr lang="en-US" sz="2300" dirty="0"/>
              <a:t>RIGHT 1: People who use drugs are entitled to their human rights, which must be protected by the rule of law</a:t>
            </a:r>
          </a:p>
          <a:p>
            <a:pPr marL="0" indent="0">
              <a:buNone/>
            </a:pPr>
            <a:r>
              <a:rPr lang="en-US" sz="2300" dirty="0"/>
              <a:t>RIGHT 2: People who use drugs have the right to non-discrimination</a:t>
            </a:r>
          </a:p>
          <a:p>
            <a:pPr marL="0" indent="0">
              <a:buNone/>
            </a:pPr>
            <a:r>
              <a:rPr lang="en-US" sz="2300" dirty="0"/>
              <a:t>RIGHT 3: People who use drugs have the right to life and security of person</a:t>
            </a:r>
          </a:p>
          <a:p>
            <a:pPr marL="0" indent="0">
              <a:buNone/>
            </a:pPr>
            <a:r>
              <a:rPr lang="en-US" sz="2300" dirty="0"/>
              <a:t>RIGHT 4: People who use drugs have the right </a:t>
            </a:r>
            <a:r>
              <a:rPr lang="en-US" sz="5100" b="1" dirty="0"/>
              <a:t>not to be subjected to torture or to cruel, inhuman, or degrading treatment</a:t>
            </a:r>
          </a:p>
          <a:p>
            <a:pPr marL="0" indent="0">
              <a:buNone/>
            </a:pPr>
            <a:r>
              <a:rPr lang="en-US" sz="2600" dirty="0"/>
              <a:t>RIGHT 5: People who use drugs have the right to the highest </a:t>
            </a:r>
            <a:r>
              <a:rPr lang="en-US" sz="5100" b="1" dirty="0"/>
              <a:t>attainable standard of health</a:t>
            </a:r>
          </a:p>
          <a:p>
            <a:pPr marL="0" indent="0">
              <a:buNone/>
            </a:pPr>
            <a:r>
              <a:rPr lang="en-US" sz="2600" dirty="0"/>
              <a:t>RIGHT 6: People who use drugs have the right to work, to free choice of employment, to just and favorable conditions of work, and to protection against unemployment</a:t>
            </a:r>
          </a:p>
          <a:p>
            <a:pPr marL="0" indent="0">
              <a:buNone/>
            </a:pPr>
            <a:r>
              <a:rPr lang="en-US" sz="2600" dirty="0"/>
              <a:t>RIGHT 7: People who use drugs have the right </a:t>
            </a:r>
            <a:r>
              <a:rPr lang="en-US" sz="5100" b="1" dirty="0"/>
              <a:t>not to be subjected to arbitrary arrest or detention</a:t>
            </a:r>
          </a:p>
          <a:p>
            <a:pPr marL="0" indent="0">
              <a:buNone/>
            </a:pPr>
            <a:r>
              <a:rPr lang="en-US" sz="2600" dirty="0"/>
              <a:t>RIGHT 8: People who use drugs have the right to bodily integrity</a:t>
            </a:r>
          </a:p>
          <a:p>
            <a:pPr marL="0" indent="0">
              <a:buNone/>
            </a:pPr>
            <a:r>
              <a:rPr lang="en-US" sz="2600" dirty="0"/>
              <a:t>RIGHT 9: People who use drugs have the right to found a family entitled to protection by the law, entitled to privacy, and entitled to be free from arbitrary interference</a:t>
            </a:r>
          </a:p>
          <a:p>
            <a:pPr marL="0" indent="0">
              <a:buNone/>
            </a:pPr>
            <a:r>
              <a:rPr lang="en-US" sz="2600" dirty="0"/>
              <a:t>RIGHT 10: People who use drugs have the right to assemble, associate, and form organizations</a:t>
            </a:r>
          </a:p>
        </p:txBody>
      </p:sp>
      <p:pic>
        <p:nvPicPr>
          <p:cNvPr id="2" name="Picture 1"/>
          <p:cNvPicPr>
            <a:picLocks noChangeAspect="1"/>
          </p:cNvPicPr>
          <p:nvPr/>
        </p:nvPicPr>
        <p:blipFill>
          <a:blip r:embed="rId3"/>
          <a:stretch>
            <a:fillRect/>
          </a:stretch>
        </p:blipFill>
        <p:spPr>
          <a:xfrm>
            <a:off x="164320" y="859672"/>
            <a:ext cx="4505334" cy="15296190"/>
          </a:xfrm>
          <a:prstGeom prst="rect">
            <a:avLst/>
          </a:prstGeom>
        </p:spPr>
      </p:pic>
      <p:sp>
        <p:nvSpPr>
          <p:cNvPr id="5" name="TextBox 4"/>
          <p:cNvSpPr txBox="1"/>
          <p:nvPr/>
        </p:nvSpPr>
        <p:spPr>
          <a:xfrm>
            <a:off x="7174736" y="9113488"/>
            <a:ext cx="5415378" cy="338554"/>
          </a:xfrm>
          <a:prstGeom prst="rect">
            <a:avLst/>
          </a:prstGeom>
          <a:noFill/>
        </p:spPr>
        <p:txBody>
          <a:bodyPr wrap="square" rtlCol="0">
            <a:spAutoFit/>
          </a:bodyPr>
          <a:lstStyle/>
          <a:p>
            <a:r>
              <a:rPr lang="en-US" sz="1600" dirty="0" smtClean="0">
                <a:latin typeface="+mn-lt"/>
              </a:rPr>
              <a:t>* Consensus Statement on </a:t>
            </a:r>
            <a:r>
              <a:rPr lang="en-US" sz="1600" dirty="0">
                <a:latin typeface="+mn-lt"/>
              </a:rPr>
              <a:t>Drug </a:t>
            </a:r>
            <a:r>
              <a:rPr lang="en-US" sz="1600" dirty="0" smtClean="0">
                <a:latin typeface="+mn-lt"/>
              </a:rPr>
              <a:t>Use Under </a:t>
            </a:r>
            <a:r>
              <a:rPr lang="en-US" sz="1600" dirty="0">
                <a:latin typeface="+mn-lt"/>
              </a:rPr>
              <a:t>Prohibition</a:t>
            </a:r>
          </a:p>
        </p:txBody>
      </p:sp>
    </p:spTree>
    <p:extLst>
      <p:ext uri="{BB962C8B-B14F-4D97-AF65-F5344CB8AC3E}">
        <p14:creationId xmlns:p14="http://schemas.microsoft.com/office/powerpoint/2010/main" val="59200369"/>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 name="Shape 162"/>
          <p:cNvSpPr>
            <a:spLocks noGrp="1"/>
          </p:cNvSpPr>
          <p:nvPr>
            <p:ph type="body" idx="1"/>
          </p:nvPr>
        </p:nvSpPr>
        <p:spPr>
          <a:xfrm>
            <a:off x="4847208" y="790113"/>
            <a:ext cx="8049551" cy="8211844"/>
          </a:xfrm>
          <a:prstGeom prst="rect">
            <a:avLst/>
          </a:prstGeom>
        </p:spPr>
        <p:txBody>
          <a:bodyPr>
            <a:normAutofit/>
          </a:bodyPr>
          <a:lstStyle/>
          <a:p>
            <a:pPr marL="0" indent="0" algn="just" defTabSz="457200">
              <a:lnSpc>
                <a:spcPts val="38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b="1">
                <a:latin typeface="+mj-lt"/>
                <a:ea typeface="+mj-ea"/>
                <a:cs typeface="+mj-cs"/>
                <a:sym typeface="Helvetica"/>
              </a:defRPr>
            </a:pPr>
            <a:r>
              <a:rPr lang="en-US" dirty="0" smtClean="0"/>
              <a:t>“</a:t>
            </a:r>
            <a:r>
              <a:rPr dirty="0" smtClean="0"/>
              <a:t>Further </a:t>
            </a:r>
            <a:r>
              <a:rPr dirty="0"/>
              <a:t>to being seen as dangerous and criminal, people who use drugs – particularly those with drug dependencies – are understood to be sick and pathological. This results from what may be referred to as the ‘</a:t>
            </a:r>
            <a:r>
              <a:rPr dirty="0">
                <a:solidFill>
                  <a:srgbClr val="FF0000"/>
                </a:solidFill>
              </a:rPr>
              <a:t>addiction-as-disease’ model, which constructs people who have drug dependencies as having a ‘disease’, </a:t>
            </a:r>
            <a:r>
              <a:rPr dirty="0"/>
              <a:t>as being sick, dangerous, and unable to exercise agency and self-determination</a:t>
            </a:r>
            <a:r>
              <a:rPr dirty="0" smtClean="0"/>
              <a:t>.</a:t>
            </a:r>
            <a:r>
              <a:rPr lang="en-US" dirty="0" smtClean="0"/>
              <a:t>"</a:t>
            </a:r>
            <a:r>
              <a:rPr dirty="0" smtClean="0"/>
              <a:t> </a:t>
            </a:r>
            <a:r>
              <a:rPr lang="en-US" dirty="0" smtClean="0"/>
              <a:t>(p.9)*</a:t>
            </a:r>
            <a:endParaRPr dirty="0"/>
          </a:p>
          <a:p>
            <a:pPr marL="0" indent="0" algn="just" defTabSz="457200">
              <a:lnSpc>
                <a:spcPts val="38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mj-lt"/>
                <a:ea typeface="+mj-ea"/>
                <a:cs typeface="+mj-cs"/>
                <a:sym typeface="Helvetica"/>
              </a:defRPr>
            </a:pPr>
            <a:endParaRPr dirty="0"/>
          </a:p>
          <a:p>
            <a:pPr marL="0" indent="0" algn="just" defTabSz="457200">
              <a:lnSpc>
                <a:spcPts val="38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mj-lt"/>
                <a:ea typeface="+mj-ea"/>
                <a:cs typeface="+mj-cs"/>
                <a:sym typeface="Helvetica"/>
              </a:defRPr>
            </a:pPr>
            <a:r>
              <a:rPr dirty="0" smtClean="0">
                <a:solidFill>
                  <a:srgbClr val="FF0000"/>
                </a:solidFill>
              </a:rPr>
              <a:t>“[It</a:t>
            </a:r>
            <a:r>
              <a:rPr dirty="0">
                <a:solidFill>
                  <a:srgbClr val="FF0000"/>
                </a:solidFill>
              </a:rPr>
              <a:t>] </a:t>
            </a:r>
            <a:r>
              <a:rPr dirty="0" smtClean="0">
                <a:solidFill>
                  <a:srgbClr val="FF0000"/>
                </a:solidFill>
              </a:rPr>
              <a:t>is counterproductive to address drug use as a public health problem</a:t>
            </a:r>
            <a:r>
              <a:rPr dirty="0" smtClean="0"/>
              <a:t>, </a:t>
            </a:r>
            <a:r>
              <a:rPr dirty="0"/>
              <a:t>or health problem at all. I mean, it’s counterproductive. I understand that to a certain degree this is partly needed, but the most of this discourse is bad because it’s </a:t>
            </a:r>
            <a:r>
              <a:rPr dirty="0" smtClean="0">
                <a:solidFill>
                  <a:srgbClr val="FF0000"/>
                </a:solidFill>
              </a:rPr>
              <a:t>patronizing </a:t>
            </a:r>
            <a:r>
              <a:rPr dirty="0">
                <a:solidFill>
                  <a:srgbClr val="FF0000"/>
                </a:solidFill>
              </a:rPr>
              <a:t>people … this must be changed, because we are not ill because we use drugs</a:t>
            </a:r>
            <a:r>
              <a:rPr dirty="0"/>
              <a:t>.” </a:t>
            </a:r>
            <a:r>
              <a:rPr lang="it-IT" sz="2400" dirty="0">
                <a:sym typeface="Helvetica"/>
              </a:rPr>
              <a:t>(Društvo AREAL, Slovenia, London consultation</a:t>
            </a:r>
            <a:r>
              <a:rPr lang="it-IT" sz="2400" dirty="0" smtClean="0">
                <a:sym typeface="Helvetica"/>
              </a:rPr>
              <a:t>) (p.10)*</a:t>
            </a:r>
            <a:endParaRP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151" y="1358283"/>
            <a:ext cx="4882020" cy="698128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TextBox 3"/>
          <p:cNvSpPr txBox="1"/>
          <p:nvPr/>
        </p:nvSpPr>
        <p:spPr>
          <a:xfrm>
            <a:off x="7481381" y="9108489"/>
            <a:ext cx="5415378" cy="338554"/>
          </a:xfrm>
          <a:prstGeom prst="rect">
            <a:avLst/>
          </a:prstGeom>
          <a:noFill/>
        </p:spPr>
        <p:txBody>
          <a:bodyPr wrap="square" rtlCol="0">
            <a:spAutoFit/>
          </a:bodyPr>
          <a:lstStyle/>
          <a:p>
            <a:r>
              <a:rPr lang="en-US" sz="1600" dirty="0" smtClean="0">
                <a:latin typeface="+mn-lt"/>
              </a:rPr>
              <a:t>* Consensus Statement on </a:t>
            </a:r>
            <a:r>
              <a:rPr lang="en-US" sz="1600" dirty="0">
                <a:latin typeface="+mn-lt"/>
              </a:rPr>
              <a:t>Drug </a:t>
            </a:r>
            <a:r>
              <a:rPr lang="en-US" sz="1600" dirty="0" smtClean="0">
                <a:latin typeface="+mn-lt"/>
              </a:rPr>
              <a:t>Use Under </a:t>
            </a:r>
            <a:r>
              <a:rPr lang="en-US" sz="1600" dirty="0">
                <a:latin typeface="+mn-lt"/>
              </a:rPr>
              <a:t>Prohibition</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 name="Shape 164"/>
          <p:cNvSpPr>
            <a:spLocks noGrp="1"/>
          </p:cNvSpPr>
          <p:nvPr>
            <p:ph type="title"/>
          </p:nvPr>
        </p:nvSpPr>
        <p:spPr>
          <a:xfrm>
            <a:off x="5450889" y="590151"/>
            <a:ext cx="7139225" cy="1645710"/>
          </a:xfrm>
          <a:prstGeom prst="rect">
            <a:avLst/>
          </a:prstGeom>
        </p:spPr>
        <p:txBody>
          <a:bodyPr>
            <a:normAutofit/>
          </a:bodyPr>
          <a:lstStyle/>
          <a:p>
            <a:r>
              <a:rPr lang="en-US" dirty="0" smtClean="0"/>
              <a:t>Human </a:t>
            </a:r>
            <a:r>
              <a:rPr lang="en-US" dirty="0"/>
              <a:t>Rights of People who Use </a:t>
            </a:r>
            <a:r>
              <a:rPr lang="en-US" dirty="0" smtClean="0"/>
              <a:t>Drugs?</a:t>
            </a:r>
            <a:endParaRPr dirty="0"/>
          </a:p>
        </p:txBody>
      </p:sp>
      <p:sp>
        <p:nvSpPr>
          <p:cNvPr id="165" name="Shape 165"/>
          <p:cNvSpPr>
            <a:spLocks noGrp="1"/>
          </p:cNvSpPr>
          <p:nvPr>
            <p:ph type="body" idx="1"/>
          </p:nvPr>
        </p:nvSpPr>
        <p:spPr>
          <a:xfrm>
            <a:off x="5149048" y="2924919"/>
            <a:ext cx="7441066" cy="5934996"/>
          </a:xfrm>
          <a:prstGeom prst="rect">
            <a:avLst/>
          </a:prstGeom>
        </p:spPr>
        <p:txBody>
          <a:bodyPr>
            <a:normAutofit fontScale="62500" lnSpcReduction="20000"/>
          </a:bodyPr>
          <a:lstStyle/>
          <a:p>
            <a:pPr marL="0" indent="0">
              <a:buNone/>
            </a:pPr>
            <a:r>
              <a:rPr lang="en-US" sz="2900" dirty="0"/>
              <a:t>RIGHT 1: People who use drugs are entitled to their human rights, which must be protected by the rule of law</a:t>
            </a:r>
          </a:p>
          <a:p>
            <a:pPr marL="0" indent="0">
              <a:buNone/>
            </a:pPr>
            <a:r>
              <a:rPr lang="en-US" sz="2900" dirty="0"/>
              <a:t>RIGHT 2: People who use drugs have the right to </a:t>
            </a:r>
            <a:r>
              <a:rPr lang="en-US" sz="5100" b="1" dirty="0"/>
              <a:t>non-discrimination</a:t>
            </a:r>
          </a:p>
          <a:p>
            <a:pPr marL="0" indent="0">
              <a:buNone/>
            </a:pPr>
            <a:r>
              <a:rPr lang="en-US" sz="2900" dirty="0"/>
              <a:t>RIGHT 3: People who use drugs have the right to life and security of person</a:t>
            </a:r>
          </a:p>
          <a:p>
            <a:pPr marL="0" indent="0">
              <a:buNone/>
            </a:pPr>
            <a:r>
              <a:rPr lang="en-US" sz="2900" dirty="0"/>
              <a:t>RIGHT 4: People who use drugs have the right not to be subjected to torture or to cruel, inhuman, or degrading treatment</a:t>
            </a:r>
          </a:p>
          <a:p>
            <a:pPr marL="0" indent="0">
              <a:buNone/>
            </a:pPr>
            <a:r>
              <a:rPr lang="en-US" sz="2900" dirty="0"/>
              <a:t>RIGHT 5: People who use drugs have the right to the highest attainable standard of health</a:t>
            </a:r>
          </a:p>
          <a:p>
            <a:pPr marL="0" indent="0">
              <a:buNone/>
            </a:pPr>
            <a:r>
              <a:rPr lang="en-US" sz="2900" dirty="0"/>
              <a:t>RIGHT 6: People who use drugs have the right to work, to free</a:t>
            </a:r>
            <a:r>
              <a:rPr lang="en-US" sz="2900" b="1" dirty="0"/>
              <a:t> </a:t>
            </a:r>
            <a:r>
              <a:rPr lang="en-US" sz="5100" b="1" dirty="0"/>
              <a:t>choice of employment,</a:t>
            </a:r>
            <a:r>
              <a:rPr lang="en-US" dirty="0"/>
              <a:t> </a:t>
            </a:r>
            <a:r>
              <a:rPr lang="en-US" sz="2600" dirty="0"/>
              <a:t>to just and favorable conditions of work, and to protection against unemployment</a:t>
            </a:r>
          </a:p>
          <a:p>
            <a:pPr marL="0" indent="0">
              <a:buNone/>
            </a:pPr>
            <a:r>
              <a:rPr lang="en-US" sz="2600" dirty="0"/>
              <a:t>RIGHT 7: People who use drugs have the right not to be subjected to arbitrary arrest or detention</a:t>
            </a:r>
          </a:p>
          <a:p>
            <a:pPr marL="0" indent="0">
              <a:buNone/>
            </a:pPr>
            <a:r>
              <a:rPr lang="en-US" sz="2600" dirty="0"/>
              <a:t>RIGHT 8: People who use drugs </a:t>
            </a:r>
            <a:r>
              <a:rPr lang="en-US" dirty="0"/>
              <a:t>have the right to </a:t>
            </a:r>
            <a:r>
              <a:rPr lang="en-US" sz="5800" b="1" dirty="0"/>
              <a:t>bodily integrity</a:t>
            </a:r>
          </a:p>
          <a:p>
            <a:pPr marL="0" indent="0">
              <a:buNone/>
            </a:pPr>
            <a:r>
              <a:rPr lang="en-US" sz="2600" dirty="0"/>
              <a:t>RIGHT 9: People who use drugs have the right to found a family entitled to protection by the law, entitled to privacy, and entitled to be free from arbitrary interference</a:t>
            </a:r>
          </a:p>
          <a:p>
            <a:pPr marL="0" indent="0">
              <a:buNone/>
            </a:pPr>
            <a:r>
              <a:rPr lang="en-US" sz="2600" dirty="0"/>
              <a:t>RIGHT 10: People who use drugs have the right to assemble, associate, and form organizations</a:t>
            </a:r>
          </a:p>
        </p:txBody>
      </p:sp>
      <p:pic>
        <p:nvPicPr>
          <p:cNvPr id="2" name="Picture 1"/>
          <p:cNvPicPr>
            <a:picLocks noChangeAspect="1"/>
          </p:cNvPicPr>
          <p:nvPr/>
        </p:nvPicPr>
        <p:blipFill>
          <a:blip r:embed="rId3"/>
          <a:stretch>
            <a:fillRect/>
          </a:stretch>
        </p:blipFill>
        <p:spPr>
          <a:xfrm>
            <a:off x="164320" y="859672"/>
            <a:ext cx="4505334" cy="15296190"/>
          </a:xfrm>
          <a:prstGeom prst="rect">
            <a:avLst/>
          </a:prstGeom>
        </p:spPr>
      </p:pic>
      <p:sp>
        <p:nvSpPr>
          <p:cNvPr id="5" name="TextBox 4"/>
          <p:cNvSpPr txBox="1"/>
          <p:nvPr/>
        </p:nvSpPr>
        <p:spPr>
          <a:xfrm>
            <a:off x="7174736" y="9113488"/>
            <a:ext cx="5415378" cy="338554"/>
          </a:xfrm>
          <a:prstGeom prst="rect">
            <a:avLst/>
          </a:prstGeom>
          <a:noFill/>
        </p:spPr>
        <p:txBody>
          <a:bodyPr wrap="square" rtlCol="0">
            <a:spAutoFit/>
          </a:bodyPr>
          <a:lstStyle/>
          <a:p>
            <a:r>
              <a:rPr lang="en-US" sz="1600" dirty="0" smtClean="0">
                <a:latin typeface="+mn-lt"/>
              </a:rPr>
              <a:t>* Consensus Statement on </a:t>
            </a:r>
            <a:r>
              <a:rPr lang="en-US" sz="1600" dirty="0">
                <a:latin typeface="+mn-lt"/>
              </a:rPr>
              <a:t>Drug </a:t>
            </a:r>
            <a:r>
              <a:rPr lang="en-US" sz="1600" dirty="0" smtClean="0">
                <a:latin typeface="+mn-lt"/>
              </a:rPr>
              <a:t>Use Under </a:t>
            </a:r>
            <a:r>
              <a:rPr lang="en-US" sz="1600" dirty="0">
                <a:latin typeface="+mn-lt"/>
              </a:rPr>
              <a:t>Prohibition</a:t>
            </a: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 name="Shape 167"/>
          <p:cNvSpPr>
            <a:spLocks noGrp="1"/>
          </p:cNvSpPr>
          <p:nvPr>
            <p:ph type="title"/>
          </p:nvPr>
        </p:nvSpPr>
        <p:spPr>
          <a:xfrm>
            <a:off x="4323425" y="403717"/>
            <a:ext cx="7918882" cy="1718045"/>
          </a:xfrm>
          <a:prstGeom prst="rect">
            <a:avLst/>
          </a:prstGeom>
        </p:spPr>
        <p:txBody>
          <a:bodyPr>
            <a:normAutofit/>
          </a:bodyPr>
          <a:lstStyle/>
          <a:p>
            <a:r>
              <a:rPr lang="en-US" dirty="0" smtClean="0"/>
              <a:t>Are INPUD’s </a:t>
            </a:r>
            <a:r>
              <a:rPr lang="en-US" dirty="0"/>
              <a:t>Essential </a:t>
            </a:r>
            <a:r>
              <a:rPr lang="en-US" dirty="0" smtClean="0"/>
              <a:t>Demands Reasonable?</a:t>
            </a:r>
            <a:endParaRPr dirty="0"/>
          </a:p>
        </p:txBody>
      </p:sp>
      <p:sp>
        <p:nvSpPr>
          <p:cNvPr id="168" name="Shape 168"/>
          <p:cNvSpPr>
            <a:spLocks noGrp="1"/>
          </p:cNvSpPr>
          <p:nvPr>
            <p:ph type="body" idx="1"/>
          </p:nvPr>
        </p:nvSpPr>
        <p:spPr>
          <a:xfrm>
            <a:off x="4927107" y="2596444"/>
            <a:ext cx="7183612" cy="6188570"/>
          </a:xfrm>
          <a:prstGeom prst="rect">
            <a:avLst/>
          </a:prstGeom>
        </p:spPr>
        <p:txBody>
          <a:bodyPr>
            <a:normAutofit/>
          </a:bodyPr>
          <a:lstStyle/>
          <a:p>
            <a:pPr marL="0" indent="0" defTabSz="461518">
              <a:spcBef>
                <a:spcPts val="3300"/>
              </a:spcBef>
              <a:buNone/>
              <a:defRPr sz="2844"/>
            </a:pPr>
            <a:r>
              <a:rPr lang="en-US" dirty="0" smtClean="0"/>
              <a:t>Is it reasonable that “p</a:t>
            </a:r>
            <a:r>
              <a:rPr dirty="0" smtClean="0"/>
              <a:t>eople </a:t>
            </a:r>
            <a:r>
              <a:rPr dirty="0"/>
              <a:t>who use drugs must not be assumed to be sick. </a:t>
            </a:r>
            <a:r>
              <a:rPr lang="en-US" dirty="0" smtClean="0"/>
              <a:t>”?</a:t>
            </a:r>
          </a:p>
          <a:p>
            <a:pPr marL="0" indent="0" defTabSz="461518">
              <a:spcBef>
                <a:spcPts val="3300"/>
              </a:spcBef>
              <a:buNone/>
              <a:defRPr sz="2844"/>
            </a:pPr>
            <a:r>
              <a:rPr lang="en-US" dirty="0"/>
              <a:t>Is it reasonable that </a:t>
            </a:r>
            <a:r>
              <a:rPr lang="en-US" dirty="0" smtClean="0"/>
              <a:t>“d</a:t>
            </a:r>
            <a:r>
              <a:rPr lang="en-US" sz="2844" dirty="0" smtClean="0"/>
              <a:t>rug-</a:t>
            </a:r>
            <a:r>
              <a:rPr lang="en-US" sz="2844" dirty="0" err="1" smtClean="0"/>
              <a:t>userphobia</a:t>
            </a:r>
            <a:r>
              <a:rPr lang="en-US" sz="2844" dirty="0" smtClean="0"/>
              <a:t> </a:t>
            </a:r>
            <a:r>
              <a:rPr lang="en-US" sz="2844" dirty="0"/>
              <a:t>and drug-shaming must be legally </a:t>
            </a:r>
            <a:r>
              <a:rPr lang="en-US" sz="2844" dirty="0" smtClean="0"/>
              <a:t>recognized </a:t>
            </a:r>
            <a:r>
              <a:rPr lang="en-US" sz="2844" dirty="0"/>
              <a:t>as discrimination and hate </a:t>
            </a:r>
            <a:r>
              <a:rPr lang="en-US" sz="2844" dirty="0" smtClean="0"/>
              <a:t>speech”?</a:t>
            </a:r>
          </a:p>
          <a:p>
            <a:pPr marL="0" indent="0" defTabSz="461518">
              <a:spcBef>
                <a:spcPts val="3300"/>
              </a:spcBef>
              <a:buNone/>
              <a:defRPr sz="2844"/>
            </a:pPr>
            <a:r>
              <a:rPr lang="en-US" dirty="0" smtClean="0"/>
              <a:t>Is it reasonable that “drug use </a:t>
            </a:r>
            <a:r>
              <a:rPr dirty="0" smtClean="0"/>
              <a:t>should be </a:t>
            </a:r>
            <a:r>
              <a:rPr dirty="0"/>
              <a:t>a protected human right like race or </a:t>
            </a:r>
            <a:r>
              <a:rPr dirty="0" smtClean="0"/>
              <a:t>sex </a:t>
            </a:r>
            <a:r>
              <a:rPr lang="en-US" dirty="0" smtClean="0"/>
              <a:t>"?</a:t>
            </a:r>
          </a:p>
          <a:p>
            <a:pPr marL="0" indent="0" defTabSz="461518">
              <a:spcBef>
                <a:spcPts val="3300"/>
              </a:spcBef>
              <a:buNone/>
              <a:defRPr sz="2844"/>
            </a:pPr>
            <a:r>
              <a:rPr lang="en-US" dirty="0" smtClean="0"/>
              <a:t>Is it reasonable that there be “</a:t>
            </a:r>
            <a:r>
              <a:rPr dirty="0" smtClean="0"/>
              <a:t>No </a:t>
            </a:r>
            <a:r>
              <a:rPr dirty="0"/>
              <a:t>discrimination </a:t>
            </a:r>
            <a:r>
              <a:rPr dirty="0" smtClean="0"/>
              <a:t>anywhere</a:t>
            </a:r>
            <a:r>
              <a:rPr lang="en-US" dirty="0" smtClean="0"/>
              <a:t>… </a:t>
            </a:r>
            <a:r>
              <a:rPr dirty="0" smtClean="0"/>
              <a:t>including </a:t>
            </a:r>
            <a:r>
              <a:rPr dirty="0"/>
              <a:t>negative attitudes, where you use, right to advocate for it, and any negative comments to or about drug use will be hate </a:t>
            </a:r>
            <a:r>
              <a:rPr dirty="0" smtClean="0"/>
              <a:t>speech</a:t>
            </a:r>
            <a:r>
              <a:rPr lang="en-US" dirty="0" smtClean="0"/>
              <a:t>“?</a:t>
            </a:r>
            <a:endParaRPr dirty="0"/>
          </a:p>
        </p:txBody>
      </p:sp>
      <p:pic>
        <p:nvPicPr>
          <p:cNvPr id="4" name="Picture 3"/>
          <p:cNvPicPr>
            <a:picLocks noChangeAspect="1"/>
          </p:cNvPicPr>
          <p:nvPr/>
        </p:nvPicPr>
        <p:blipFill>
          <a:blip r:embed="rId3"/>
          <a:stretch>
            <a:fillRect/>
          </a:stretch>
        </p:blipFill>
        <p:spPr>
          <a:xfrm>
            <a:off x="402263" y="1429305"/>
            <a:ext cx="3477277" cy="11805804"/>
          </a:xfrm>
          <a:prstGeom prst="rect">
            <a:avLst/>
          </a:prstGeom>
        </p:spPr>
      </p:pic>
      <p:sp>
        <p:nvSpPr>
          <p:cNvPr id="5" name="TextBox 4"/>
          <p:cNvSpPr txBox="1"/>
          <p:nvPr/>
        </p:nvSpPr>
        <p:spPr>
          <a:xfrm>
            <a:off x="7174736" y="9113488"/>
            <a:ext cx="5415378" cy="338554"/>
          </a:xfrm>
          <a:prstGeom prst="rect">
            <a:avLst/>
          </a:prstGeom>
          <a:noFill/>
        </p:spPr>
        <p:txBody>
          <a:bodyPr wrap="square" rtlCol="0">
            <a:spAutoFit/>
          </a:bodyPr>
          <a:lstStyle/>
          <a:p>
            <a:r>
              <a:rPr lang="en-US" sz="1600" dirty="0" smtClean="0">
                <a:latin typeface="+mn-lt"/>
              </a:rPr>
              <a:t>* Consensus Statement on </a:t>
            </a:r>
            <a:r>
              <a:rPr lang="en-US" sz="1600" dirty="0">
                <a:latin typeface="+mn-lt"/>
              </a:rPr>
              <a:t>Drug </a:t>
            </a:r>
            <a:r>
              <a:rPr lang="en-US" sz="1600" dirty="0" smtClean="0">
                <a:latin typeface="+mn-lt"/>
              </a:rPr>
              <a:t>Use Under </a:t>
            </a:r>
            <a:r>
              <a:rPr lang="en-US" sz="1600" dirty="0">
                <a:latin typeface="+mn-lt"/>
              </a:rPr>
              <a:t>Prohibition</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title"/>
          </p:nvPr>
        </p:nvSpPr>
        <p:spPr>
          <a:prstGeom prst="rect">
            <a:avLst/>
          </a:prstGeom>
        </p:spPr>
        <p:txBody>
          <a:bodyPr/>
          <a:lstStyle/>
          <a:p>
            <a:r>
              <a:rPr dirty="0"/>
              <a:t>Conflict of Interest</a:t>
            </a:r>
          </a:p>
        </p:txBody>
      </p:sp>
      <p:sp>
        <p:nvSpPr>
          <p:cNvPr id="129" name="Shape 129"/>
          <p:cNvSpPr>
            <a:spLocks noGrp="1"/>
          </p:cNvSpPr>
          <p:nvPr>
            <p:ph type="body" idx="1"/>
          </p:nvPr>
        </p:nvSpPr>
        <p:spPr>
          <a:xfrm>
            <a:off x="3000374" y="3267074"/>
            <a:ext cx="8802370" cy="4349967"/>
          </a:xfrm>
          <a:prstGeom prst="rect">
            <a:avLst/>
          </a:prstGeom>
        </p:spPr>
        <p:txBody>
          <a:bodyPr>
            <a:noAutofit/>
          </a:bodyPr>
          <a:lstStyle/>
          <a:p>
            <a:pPr>
              <a:spcBef>
                <a:spcPts val="1200"/>
              </a:spcBef>
            </a:pPr>
            <a:r>
              <a:rPr sz="3600" dirty="0"/>
              <a:t>Work for nonprofit family medicine </a:t>
            </a:r>
            <a:r>
              <a:rPr sz="3600" dirty="0" smtClean="0"/>
              <a:t>group</a:t>
            </a:r>
            <a:r>
              <a:rPr lang="en-US" sz="3600" dirty="0" smtClean="0"/>
              <a:t>,</a:t>
            </a:r>
            <a:r>
              <a:rPr sz="3600" dirty="0" smtClean="0"/>
              <a:t> </a:t>
            </a:r>
            <a:r>
              <a:rPr sz="3600" dirty="0"/>
              <a:t>state outpatient chemical dependency </a:t>
            </a:r>
            <a:r>
              <a:rPr sz="3600" dirty="0" smtClean="0"/>
              <a:t>program</a:t>
            </a:r>
            <a:r>
              <a:rPr lang="en-US" sz="3600" dirty="0"/>
              <a:t> </a:t>
            </a:r>
            <a:r>
              <a:rPr lang="en-US" sz="3600" dirty="0" smtClean="0"/>
              <a:t>and small amount for teaching.</a:t>
            </a:r>
            <a:endParaRPr sz="3600" dirty="0"/>
          </a:p>
          <a:p>
            <a:pPr>
              <a:spcBef>
                <a:spcPts val="1200"/>
              </a:spcBef>
            </a:pPr>
            <a:r>
              <a:rPr sz="3600" dirty="0"/>
              <a:t>No money taken from </a:t>
            </a:r>
            <a:r>
              <a:rPr sz="3600" dirty="0" smtClean="0"/>
              <a:t>any</a:t>
            </a:r>
            <a:r>
              <a:rPr lang="en-US" sz="3600" dirty="0" smtClean="0"/>
              <a:t> pharmaceutical company or</a:t>
            </a:r>
            <a:r>
              <a:rPr sz="3600" dirty="0" smtClean="0"/>
              <a:t> </a:t>
            </a:r>
            <a:r>
              <a:rPr sz="3600" dirty="0"/>
              <a:t>other entity</a:t>
            </a:r>
          </a:p>
          <a:p>
            <a:pPr>
              <a:spcBef>
                <a:spcPts val="1200"/>
              </a:spcBef>
            </a:pPr>
            <a:r>
              <a:rPr sz="4400" dirty="0"/>
              <a:t>No </a:t>
            </a:r>
            <a:r>
              <a:rPr sz="4400" dirty="0" smtClean="0"/>
              <a:t>conflict</a:t>
            </a:r>
            <a:r>
              <a:rPr lang="en-US" sz="4400" dirty="0" smtClean="0"/>
              <a:t> of interest</a:t>
            </a:r>
            <a:endParaRPr sz="4400" dirty="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00374" y="758825"/>
            <a:ext cx="9110345" cy="1288636"/>
          </a:xfrm>
        </p:spPr>
        <p:txBody>
          <a:bodyPr>
            <a:normAutofit fontScale="90000"/>
          </a:bodyPr>
          <a:lstStyle/>
          <a:p>
            <a:r>
              <a:rPr lang="en-US" dirty="0" smtClean="0"/>
              <a:t>UNAIDS 2015 Reference</a:t>
            </a:r>
            <a:r>
              <a:rPr lang="en-US" dirty="0"/>
              <a:t/>
            </a:r>
            <a:br>
              <a:rPr lang="en-US" dirty="0"/>
            </a:br>
            <a:r>
              <a:rPr lang="en-US" dirty="0"/>
              <a:t> </a:t>
            </a:r>
            <a:r>
              <a:rPr lang="en-US" sz="3100" dirty="0"/>
              <a:t>A Public Health and Rights Approach to Drugs </a:t>
            </a:r>
          </a:p>
        </p:txBody>
      </p:sp>
      <p:sp>
        <p:nvSpPr>
          <p:cNvPr id="3" name="Text Placeholder 2"/>
          <p:cNvSpPr>
            <a:spLocks noGrp="1"/>
          </p:cNvSpPr>
          <p:nvPr>
            <p:ph type="body" idx="1"/>
          </p:nvPr>
        </p:nvSpPr>
        <p:spPr>
          <a:xfrm>
            <a:off x="894080" y="2596443"/>
            <a:ext cx="11216640" cy="6103609"/>
          </a:xfrm>
        </p:spPr>
        <p:txBody>
          <a:bodyPr>
            <a:normAutofit/>
          </a:bodyPr>
          <a:lstStyle/>
          <a:p>
            <a:r>
              <a:rPr lang="en-US" sz="4000" dirty="0" smtClean="0"/>
              <a:t>56-90% of people who inject drugs are incarcerated at some point</a:t>
            </a:r>
          </a:p>
          <a:p>
            <a:r>
              <a:rPr lang="en-US" sz="4000" dirty="0" smtClean="0"/>
              <a:t>Strong support for opioid supportive therapy</a:t>
            </a:r>
          </a:p>
          <a:p>
            <a:r>
              <a:rPr lang="en-US" sz="4000" dirty="0" smtClean="0"/>
              <a:t>Asks that drug using groups help design programs</a:t>
            </a:r>
          </a:p>
          <a:p>
            <a:r>
              <a:rPr lang="en-US" sz="4000" dirty="0" smtClean="0"/>
              <a:t>Only voluntary drug testing and no discrimination in workplace settings</a:t>
            </a:r>
          </a:p>
        </p:txBody>
      </p:sp>
      <p:sp>
        <p:nvSpPr>
          <p:cNvPr id="4" name="TextBox 3"/>
          <p:cNvSpPr txBox="1"/>
          <p:nvPr/>
        </p:nvSpPr>
        <p:spPr>
          <a:xfrm>
            <a:off x="7407966" y="9342783"/>
            <a:ext cx="5068956" cy="307777"/>
          </a:xfrm>
          <a:prstGeom prst="rect">
            <a:avLst/>
          </a:prstGeom>
          <a:noFill/>
        </p:spPr>
        <p:txBody>
          <a:bodyPr wrap="square" rtlCol="0">
            <a:spAutoFit/>
          </a:bodyPr>
          <a:lstStyle/>
          <a:p>
            <a:pPr algn="l"/>
            <a:r>
              <a:rPr lang="en-US" sz="1400" dirty="0"/>
              <a:t>A Public Health and Rights Approach to Drugs UNAIDS </a:t>
            </a:r>
            <a:r>
              <a:rPr lang="en-US" sz="1400" dirty="0" smtClean="0"/>
              <a:t>2015</a:t>
            </a:r>
            <a:endParaRPr lang="en-US" sz="1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512" y="953121"/>
            <a:ext cx="2309663" cy="451610"/>
          </a:xfrm>
          <a:prstGeom prst="rect">
            <a:avLst/>
          </a:prstGeom>
        </p:spPr>
      </p:pic>
    </p:spTree>
    <p:extLst>
      <p:ext uri="{BB962C8B-B14F-4D97-AF65-F5344CB8AC3E}">
        <p14:creationId xmlns:p14="http://schemas.microsoft.com/office/powerpoint/2010/main" val="1565977761"/>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 name="Shape 173"/>
          <p:cNvSpPr>
            <a:spLocks noGrp="1"/>
          </p:cNvSpPr>
          <p:nvPr>
            <p:ph type="title"/>
          </p:nvPr>
        </p:nvSpPr>
        <p:spPr>
          <a:xfrm>
            <a:off x="4163627" y="554636"/>
            <a:ext cx="8160157" cy="2357237"/>
          </a:xfrm>
          <a:prstGeom prst="rect">
            <a:avLst/>
          </a:prstGeom>
        </p:spPr>
        <p:txBody>
          <a:bodyPr>
            <a:normAutofit fontScale="90000"/>
          </a:bodyPr>
          <a:lstStyle>
            <a:lvl1pPr>
              <a:defRPr sz="6000"/>
            </a:lvl1pPr>
          </a:lstStyle>
          <a:p>
            <a:r>
              <a:rPr lang="en-US" dirty="0"/>
              <a:t>The Universal Declaration of the Human Right to Direct Spiritual </a:t>
            </a:r>
            <a:r>
              <a:rPr lang="en-US" dirty="0" smtClean="0"/>
              <a:t>Experience*</a:t>
            </a:r>
            <a:endParaRPr dirty="0"/>
          </a:p>
        </p:txBody>
      </p:sp>
      <p:sp>
        <p:nvSpPr>
          <p:cNvPr id="174" name="Shape 174"/>
          <p:cNvSpPr>
            <a:spLocks noGrp="1"/>
          </p:cNvSpPr>
          <p:nvPr>
            <p:ph type="body" idx="1"/>
          </p:nvPr>
        </p:nvSpPr>
        <p:spPr>
          <a:xfrm>
            <a:off x="568171" y="3466456"/>
            <a:ext cx="12288273" cy="4789777"/>
          </a:xfrm>
          <a:prstGeom prst="rect">
            <a:avLst/>
          </a:prstGeom>
        </p:spPr>
        <p:txBody>
          <a:bodyPr>
            <a:normAutofit lnSpcReduction="10000"/>
          </a:bodyPr>
          <a:lstStyle/>
          <a:p>
            <a:pPr marL="391159" indent="-391159" defTabSz="514095">
              <a:spcBef>
                <a:spcPts val="3600"/>
              </a:spcBef>
              <a:defRPr sz="3168"/>
            </a:pPr>
            <a:r>
              <a:rPr dirty="0"/>
              <a:t>Religious membership and activity is universally recognized as a </a:t>
            </a:r>
            <a:r>
              <a:rPr lang="en-US" dirty="0" smtClean="0"/>
              <a:t>"</a:t>
            </a:r>
            <a:r>
              <a:rPr i="1" dirty="0" smtClean="0"/>
              <a:t>fundamental </a:t>
            </a:r>
            <a:r>
              <a:rPr i="1" dirty="0"/>
              <a:t>human right and protected by law, but individual pursuit of  spiritual experience is not</a:t>
            </a:r>
            <a:r>
              <a:rPr i="1" dirty="0" smtClean="0"/>
              <a:t>.</a:t>
            </a:r>
            <a:r>
              <a:rPr lang="en-US" i="1" dirty="0" smtClean="0"/>
              <a:t>"</a:t>
            </a:r>
            <a:endParaRPr i="1" dirty="0"/>
          </a:p>
          <a:p>
            <a:pPr marL="391159" indent="-391159" defTabSz="514095">
              <a:spcBef>
                <a:spcPts val="3600"/>
              </a:spcBef>
              <a:defRPr sz="3168"/>
            </a:pPr>
            <a:r>
              <a:rPr lang="en-US" dirty="0" smtClean="0"/>
              <a:t>"</a:t>
            </a:r>
            <a:r>
              <a:rPr i="1" dirty="0" smtClean="0"/>
              <a:t>All </a:t>
            </a:r>
            <a:r>
              <a:rPr i="1" dirty="0"/>
              <a:t>practices that contribute to an individual cultivation of direct spiritual experience are hereby affirmed to be protected by international laws and recognizing universal human </a:t>
            </a:r>
            <a:r>
              <a:rPr i="1" dirty="0" smtClean="0"/>
              <a:t>rights</a:t>
            </a:r>
            <a:r>
              <a:rPr lang="en-US" i="1" dirty="0" smtClean="0"/>
              <a:t>.</a:t>
            </a:r>
            <a:r>
              <a:rPr lang="en-US" dirty="0" smtClean="0"/>
              <a:t>"</a:t>
            </a:r>
            <a:endParaRPr dirty="0"/>
          </a:p>
          <a:p>
            <a:pPr marL="391159" indent="-391159" defTabSz="514095">
              <a:spcBef>
                <a:spcPts val="3600"/>
              </a:spcBef>
              <a:defRPr sz="3168"/>
            </a:pPr>
            <a:r>
              <a:rPr lang="en-US" i="1" dirty="0" smtClean="0"/>
              <a:t>“International d</a:t>
            </a:r>
            <a:r>
              <a:rPr i="1" dirty="0" smtClean="0"/>
              <a:t>rug </a:t>
            </a:r>
            <a:r>
              <a:rPr i="1" dirty="0"/>
              <a:t>laws are not sufficient group for </a:t>
            </a:r>
            <a:r>
              <a:rPr i="1" dirty="0" smtClean="0"/>
              <a:t>baring </a:t>
            </a:r>
            <a:r>
              <a:rPr i="1" dirty="0"/>
              <a:t>the legitimate use of </a:t>
            </a:r>
            <a:r>
              <a:rPr i="1" dirty="0" err="1" smtClean="0"/>
              <a:t>eth</a:t>
            </a:r>
            <a:r>
              <a:rPr lang="en-US" i="1" dirty="0" err="1" smtClean="0"/>
              <a:t>n</a:t>
            </a:r>
            <a:r>
              <a:rPr i="1" dirty="0" err="1" smtClean="0"/>
              <a:t>ogenic</a:t>
            </a:r>
            <a:r>
              <a:rPr i="1" dirty="0" smtClean="0"/>
              <a:t> </a:t>
            </a:r>
            <a:r>
              <a:rPr i="1" dirty="0"/>
              <a:t>sacraments for personal spiritual </a:t>
            </a:r>
            <a:r>
              <a:rPr i="1" dirty="0" smtClean="0"/>
              <a:t>experience</a:t>
            </a:r>
            <a:r>
              <a:rPr lang="en-US" i="1" dirty="0" smtClean="0"/>
              <a:t>.”</a:t>
            </a:r>
            <a:endParaRPr i="1" dirty="0"/>
          </a:p>
        </p:txBody>
      </p:sp>
      <p:sp>
        <p:nvSpPr>
          <p:cNvPr id="4" name="TextBox 3"/>
          <p:cNvSpPr txBox="1"/>
          <p:nvPr/>
        </p:nvSpPr>
        <p:spPr>
          <a:xfrm>
            <a:off x="3994951" y="9113488"/>
            <a:ext cx="8595163" cy="584775"/>
          </a:xfrm>
          <a:prstGeom prst="rect">
            <a:avLst/>
          </a:prstGeom>
          <a:noFill/>
        </p:spPr>
        <p:txBody>
          <a:bodyPr wrap="square" rtlCol="0">
            <a:spAutoFit/>
          </a:bodyPr>
          <a:lstStyle/>
          <a:p>
            <a:r>
              <a:rPr lang="en-US" sz="1600" dirty="0" smtClean="0">
                <a:latin typeface="+mn-lt"/>
              </a:rPr>
              <a:t>* </a:t>
            </a:r>
            <a:r>
              <a:rPr lang="en-US" sz="1600" dirty="0"/>
              <a:t>Presented at the United Nations UNGASS 2016 by: Rt. Rev. Dr. </a:t>
            </a:r>
            <a:r>
              <a:rPr lang="en-US" sz="1600" dirty="0" err="1"/>
              <a:t>Yashpal</a:t>
            </a:r>
            <a:r>
              <a:rPr lang="en-US" sz="1600" dirty="0"/>
              <a:t> Jayne, </a:t>
            </a:r>
            <a:r>
              <a:rPr lang="en-US" sz="1600" dirty="0" err="1"/>
              <a:t>PscD</a:t>
            </a:r>
            <a:r>
              <a:rPr lang="en-US" sz="1600" dirty="0"/>
              <a:t>, </a:t>
            </a:r>
            <a:r>
              <a:rPr lang="en-US" sz="1600" dirty="0" smtClean="0"/>
              <a:t>Bishop </a:t>
            </a:r>
            <a:r>
              <a:rPr lang="en-US" sz="1600" dirty="0"/>
              <a:t>written by: Martin W. Ball, </a:t>
            </a:r>
            <a:r>
              <a:rPr lang="en-US" sz="1600" dirty="0" err="1"/>
              <a:t>Ph.D</a:t>
            </a:r>
            <a:r>
              <a:rPr lang="en-US" sz="1600" dirty="0"/>
              <a:t> </a:t>
            </a:r>
            <a:endParaRPr lang="en-US" sz="1600" dirty="0">
              <a:latin typeface="+mn-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41" y="554636"/>
            <a:ext cx="3658702" cy="1649146"/>
          </a:xfrm>
          <a:prstGeom prst="rect">
            <a:avLst/>
          </a:prstGeom>
        </p:spPr>
      </p:pic>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9" name="Shape 179"/>
          <p:cNvSpPr>
            <a:spLocks noGrp="1"/>
          </p:cNvSpPr>
          <p:nvPr>
            <p:ph type="title"/>
          </p:nvPr>
        </p:nvSpPr>
        <p:spPr>
          <a:prstGeom prst="rect">
            <a:avLst/>
          </a:prstGeom>
        </p:spPr>
        <p:txBody>
          <a:bodyPr/>
          <a:lstStyle/>
          <a:p>
            <a:r>
              <a:rPr lang="en-US" dirty="0" smtClean="0"/>
              <a:t>Those That Cultivate and Grow Drug Producing Crops</a:t>
            </a:r>
            <a:endParaRPr lang="en-US" dirty="0"/>
          </a:p>
        </p:txBody>
      </p:sp>
      <p:sp>
        <p:nvSpPr>
          <p:cNvPr id="180" name="Shape 180"/>
          <p:cNvSpPr>
            <a:spLocks noGrp="1"/>
          </p:cNvSpPr>
          <p:nvPr>
            <p:ph type="body" idx="1"/>
          </p:nvPr>
        </p:nvSpPr>
        <p:spPr>
          <a:xfrm>
            <a:off x="5663953" y="3116063"/>
            <a:ext cx="6837384" cy="5140170"/>
          </a:xfrm>
          <a:prstGeom prst="rect">
            <a:avLst/>
          </a:prstGeom>
        </p:spPr>
        <p:txBody>
          <a:bodyPr>
            <a:normAutofit/>
          </a:bodyPr>
          <a:lstStyle/>
          <a:p>
            <a:r>
              <a:rPr dirty="0"/>
              <a:t>The right to grow marijuana, cocaine and opioids </a:t>
            </a:r>
          </a:p>
          <a:p>
            <a:r>
              <a:rPr dirty="0" smtClean="0"/>
              <a:t>Assistance </a:t>
            </a:r>
            <a:r>
              <a:rPr dirty="0"/>
              <a:t>developing alternative crops</a:t>
            </a:r>
          </a:p>
          <a:p>
            <a:r>
              <a:rPr dirty="0" smtClean="0"/>
              <a:t>Possibility</a:t>
            </a:r>
            <a:r>
              <a:rPr dirty="0"/>
              <a:t>: How much did the farmers receive versus all the middle </a:t>
            </a:r>
            <a:r>
              <a:rPr dirty="0" smtClean="0"/>
              <a:t>men</a:t>
            </a:r>
            <a:r>
              <a:rPr lang="en-US" dirty="0" smtClean="0"/>
              <a:t>?</a:t>
            </a:r>
            <a:r>
              <a:rPr dirty="0" smtClean="0"/>
              <a:t> </a:t>
            </a:r>
            <a:r>
              <a:rPr dirty="0"/>
              <a:t>Could money laundry profits from those who sold be obtained and used to help the villages after the crops </a:t>
            </a:r>
            <a:r>
              <a:rPr lang="en-US" dirty="0"/>
              <a:t>a</a:t>
            </a:r>
            <a:r>
              <a:rPr dirty="0" smtClean="0"/>
              <a:t>re destroyed</a:t>
            </a:r>
            <a:r>
              <a:rPr lang="en-US" dirty="0" smtClean="0"/>
              <a:t>?</a:t>
            </a:r>
            <a:endParaRPr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137" y="2849733"/>
            <a:ext cx="4372083" cy="29118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670" y="6466690"/>
            <a:ext cx="4372082" cy="29140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1093" y="106532"/>
            <a:ext cx="4640062" cy="2610035"/>
          </a:xfrm>
          <a:prstGeom prst="rect">
            <a:avLst/>
          </a:prstGeom>
        </p:spPr>
      </p:pic>
      <p:sp>
        <p:nvSpPr>
          <p:cNvPr id="155" name="Shape 155"/>
          <p:cNvSpPr>
            <a:spLocks noGrp="1"/>
          </p:cNvSpPr>
          <p:nvPr>
            <p:ph type="title"/>
          </p:nvPr>
        </p:nvSpPr>
        <p:spPr>
          <a:xfrm>
            <a:off x="4465189" y="989644"/>
            <a:ext cx="9110345" cy="1645710"/>
          </a:xfrm>
          <a:prstGeom prst="rect">
            <a:avLst/>
          </a:prstGeom>
        </p:spPr>
        <p:txBody>
          <a:bodyPr/>
          <a:lstStyle/>
          <a:p>
            <a:r>
              <a:rPr dirty="0"/>
              <a:t>Human Rights</a:t>
            </a:r>
          </a:p>
        </p:txBody>
      </p:sp>
      <p:sp>
        <p:nvSpPr>
          <p:cNvPr id="156" name="Shape 156"/>
          <p:cNvSpPr>
            <a:spLocks noGrp="1"/>
          </p:cNvSpPr>
          <p:nvPr>
            <p:ph type="body" idx="1"/>
          </p:nvPr>
        </p:nvSpPr>
        <p:spPr>
          <a:xfrm>
            <a:off x="1817623" y="3100516"/>
            <a:ext cx="11099801" cy="4935537"/>
          </a:xfrm>
          <a:prstGeom prst="rect">
            <a:avLst/>
          </a:prstGeom>
        </p:spPr>
        <p:txBody>
          <a:bodyPr>
            <a:noAutofit/>
          </a:bodyPr>
          <a:lstStyle/>
          <a:p>
            <a:pPr marL="514350" indent="-514350" defTabSz="514095">
              <a:spcBef>
                <a:spcPts val="1800"/>
              </a:spcBef>
              <a:buFont typeface="+mj-lt"/>
              <a:buAutoNum type="arabicPeriod"/>
              <a:defRPr sz="3168"/>
            </a:pPr>
            <a:r>
              <a:rPr sz="3600" dirty="0" smtClean="0"/>
              <a:t>Just </a:t>
            </a:r>
            <a:r>
              <a:rPr sz="3600" dirty="0"/>
              <a:t>and fair laws, equal justice, </a:t>
            </a:r>
            <a:r>
              <a:rPr sz="3600" dirty="0" smtClean="0"/>
              <a:t>rehabilitat</a:t>
            </a:r>
            <a:r>
              <a:rPr lang="en-US" sz="3600" dirty="0" smtClean="0"/>
              <a:t>ive</a:t>
            </a:r>
            <a:r>
              <a:rPr sz="3600" dirty="0" smtClean="0"/>
              <a:t> </a:t>
            </a:r>
            <a:r>
              <a:rPr sz="3600" dirty="0"/>
              <a:t>justice</a:t>
            </a:r>
            <a:r>
              <a:rPr sz="3600" dirty="0" smtClean="0"/>
              <a:t>:  </a:t>
            </a:r>
            <a:r>
              <a:rPr sz="3600" dirty="0"/>
              <a:t>applies to drugs but also other </a:t>
            </a:r>
            <a:r>
              <a:rPr sz="3600" dirty="0" smtClean="0"/>
              <a:t>issues</a:t>
            </a:r>
            <a:endParaRPr lang="en-US" sz="3600" dirty="0" smtClean="0"/>
          </a:p>
          <a:p>
            <a:pPr marL="514350" indent="-514350" defTabSz="514095">
              <a:spcBef>
                <a:spcPts val="1800"/>
              </a:spcBef>
              <a:buFont typeface="+mj-lt"/>
              <a:buAutoNum type="arabicPeriod"/>
              <a:defRPr sz="3168"/>
            </a:pPr>
            <a:r>
              <a:rPr sz="3600" dirty="0" smtClean="0"/>
              <a:t>Right </a:t>
            </a:r>
            <a:r>
              <a:rPr sz="3600" dirty="0"/>
              <a:t>to live in a drug free </a:t>
            </a:r>
            <a:r>
              <a:rPr sz="3600" dirty="0" smtClean="0"/>
              <a:t>community</a:t>
            </a:r>
            <a:endParaRPr lang="en-US" sz="3600" dirty="0" smtClean="0"/>
          </a:p>
          <a:p>
            <a:pPr marL="514350" indent="-514350" defTabSz="514095">
              <a:spcBef>
                <a:spcPts val="1800"/>
              </a:spcBef>
              <a:buFont typeface="+mj-lt"/>
              <a:buAutoNum type="arabicPeriod"/>
              <a:defRPr sz="3168"/>
            </a:pPr>
            <a:r>
              <a:rPr sz="3600" dirty="0" smtClean="0"/>
              <a:t>Right </a:t>
            </a:r>
            <a:r>
              <a:rPr lang="en-US" sz="3600" dirty="0" smtClean="0"/>
              <a:t>to</a:t>
            </a:r>
            <a:r>
              <a:rPr sz="3600" dirty="0" smtClean="0"/>
              <a:t> </a:t>
            </a:r>
            <a:r>
              <a:rPr sz="3600" dirty="0"/>
              <a:t>treatment </a:t>
            </a:r>
            <a:r>
              <a:rPr lang="en-US" sz="3600" dirty="0" smtClean="0"/>
              <a:t>and recovery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9429" y="6786892"/>
            <a:ext cx="6899921" cy="2860176"/>
          </a:xfrm>
          <a:prstGeom prst="rect">
            <a:avLst/>
          </a:prstGeom>
        </p:spPr>
      </p:pic>
    </p:spTree>
    <p:extLst>
      <p:ext uri="{BB962C8B-B14F-4D97-AF65-F5344CB8AC3E}">
        <p14:creationId xmlns:p14="http://schemas.microsoft.com/office/powerpoint/2010/main" val="108228820"/>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p:cNvSpPr>
          <p:nvPr>
            <p:ph type="title"/>
          </p:nvPr>
        </p:nvSpPr>
        <p:spPr>
          <a:prstGeom prst="rect">
            <a:avLst/>
          </a:prstGeom>
        </p:spPr>
        <p:txBody>
          <a:bodyPr>
            <a:normAutofit fontScale="90000"/>
          </a:bodyPr>
          <a:lstStyle/>
          <a:p>
            <a:pPr>
              <a:defRPr sz="5000"/>
            </a:pPr>
            <a:r>
              <a:rPr lang="en-US" dirty="0"/>
              <a:t>THE CONVENTION ON THE RIGHTS OF THE </a:t>
            </a:r>
            <a:r>
              <a:rPr lang="en-US" dirty="0" smtClean="0"/>
              <a:t>CHILD:</a:t>
            </a:r>
            <a:br>
              <a:rPr lang="en-US" dirty="0" smtClean="0"/>
            </a:br>
            <a:r>
              <a:rPr dirty="0" smtClean="0"/>
              <a:t>Article </a:t>
            </a:r>
            <a:r>
              <a:rPr dirty="0"/>
              <a:t>33: Children and Drug Use</a:t>
            </a:r>
          </a:p>
        </p:txBody>
      </p:sp>
      <p:sp>
        <p:nvSpPr>
          <p:cNvPr id="195" name="Shape 195"/>
          <p:cNvSpPr>
            <a:spLocks noGrp="1"/>
          </p:cNvSpPr>
          <p:nvPr>
            <p:ph type="body" idx="1"/>
          </p:nvPr>
        </p:nvSpPr>
        <p:spPr>
          <a:xfrm>
            <a:off x="1072498" y="3107184"/>
            <a:ext cx="11099801" cy="5095783"/>
          </a:xfrm>
          <a:prstGeom prst="rect">
            <a:avLst/>
          </a:prstGeom>
        </p:spPr>
        <p:txBody>
          <a:bodyPr>
            <a:normAutofit/>
          </a:bodyPr>
          <a:lstStyle/>
          <a:p>
            <a:pPr marL="0" indent="0">
              <a:buNone/>
            </a:pPr>
            <a:r>
              <a:rPr lang="en-US" sz="3200" dirty="0"/>
              <a:t>Article 33 (Drug abuse): Governments should use all means possible to protect children from the use </a:t>
            </a:r>
            <a:r>
              <a:rPr lang="en-US" sz="3200" dirty="0" smtClean="0"/>
              <a:t>of harmful drugs and from being used in the drug trade.</a:t>
            </a:r>
          </a:p>
          <a:p>
            <a:pPr marL="0" indent="0" defTabSz="457200">
              <a:spcBef>
                <a:spcPts val="0"/>
              </a:spcBef>
              <a:buSzTx/>
              <a:buNone/>
              <a:defRPr sz="2700">
                <a:latin typeface="+mj-lt"/>
                <a:ea typeface="+mj-ea"/>
                <a:cs typeface="+mj-cs"/>
                <a:sym typeface="Helvetica"/>
              </a:defRPr>
            </a:pPr>
            <a:endParaRPr dirty="0"/>
          </a:p>
          <a:p>
            <a:pPr marL="0" indent="0" defTabSz="457200">
              <a:spcBef>
                <a:spcPts val="0"/>
              </a:spcBef>
              <a:buSzTx/>
              <a:buNone/>
              <a:defRPr sz="2700">
                <a:latin typeface="+mj-lt"/>
                <a:ea typeface="+mj-ea"/>
                <a:cs typeface="+mj-cs"/>
                <a:sym typeface="Helvetica"/>
              </a:defRPr>
            </a:pPr>
            <a:r>
              <a:rPr lang="en-US" dirty="0" smtClean="0"/>
              <a:t>I</a:t>
            </a:r>
            <a:r>
              <a:rPr lang="en-US" dirty="0" smtClean="0">
                <a:latin typeface="Calibri" panose="020F0502020204030204" pitchFamily="34" charset="0"/>
                <a:cs typeface="Calibri" panose="020F0502020204030204" pitchFamily="34" charset="0"/>
              </a:rPr>
              <a:t>mplementation Handbook </a:t>
            </a:r>
            <a:r>
              <a:rPr lang="en-US" dirty="0">
                <a:latin typeface="Calibri" panose="020F0502020204030204" pitchFamily="34" charset="0"/>
                <a:cs typeface="Calibri" panose="020F0502020204030204" pitchFamily="34" charset="0"/>
              </a:rPr>
              <a:t>for </a:t>
            </a:r>
            <a:r>
              <a:rPr lang="en-US" dirty="0" smtClean="0">
                <a:latin typeface="Calibri" panose="020F0502020204030204" pitchFamily="34" charset="0"/>
                <a:cs typeface="Calibri" panose="020F0502020204030204" pitchFamily="34" charset="0"/>
              </a:rPr>
              <a:t>The Convention on </a:t>
            </a:r>
            <a:r>
              <a:rPr lang="en-US" dirty="0">
                <a:latin typeface="Calibri" panose="020F0502020204030204" pitchFamily="34" charset="0"/>
                <a:cs typeface="Calibri" panose="020F0502020204030204" pitchFamily="34" charset="0"/>
              </a:rPr>
              <a:t>t</a:t>
            </a:r>
            <a:r>
              <a:rPr lang="en-US" dirty="0" smtClean="0">
                <a:latin typeface="Calibri" panose="020F0502020204030204" pitchFamily="34" charset="0"/>
                <a:cs typeface="Calibri" panose="020F0502020204030204" pitchFamily="34" charset="0"/>
              </a:rPr>
              <a:t>he Rights of </a:t>
            </a:r>
            <a:r>
              <a:rPr lang="en-US" dirty="0">
                <a:latin typeface="Calibri" panose="020F0502020204030204" pitchFamily="34" charset="0"/>
                <a:cs typeface="Calibri" panose="020F0502020204030204" pitchFamily="34" charset="0"/>
              </a:rPr>
              <a:t>t</a:t>
            </a:r>
            <a:r>
              <a:rPr lang="en-US" dirty="0" smtClean="0">
                <a:latin typeface="Calibri" panose="020F0502020204030204" pitchFamily="34" charset="0"/>
                <a:cs typeface="Calibri" panose="020F0502020204030204" pitchFamily="34" charset="0"/>
              </a:rPr>
              <a:t>he Child A</a:t>
            </a:r>
            <a:r>
              <a:rPr dirty="0" smtClean="0">
                <a:latin typeface="Calibri" panose="020F0502020204030204" pitchFamily="34" charset="0"/>
                <a:cs typeface="Calibri" panose="020F0502020204030204" pitchFamily="34" charset="0"/>
              </a:rPr>
              <a:t>rticle </a:t>
            </a:r>
            <a:r>
              <a:rPr dirty="0">
                <a:latin typeface="Calibri" panose="020F0502020204030204" pitchFamily="34" charset="0"/>
                <a:cs typeface="Calibri" panose="020F0502020204030204" pitchFamily="34" charset="0"/>
              </a:rPr>
              <a:t>33 requires </a:t>
            </a:r>
            <a:r>
              <a:rPr dirty="0" smtClean="0">
                <a:latin typeface="Calibri" panose="020F0502020204030204" pitchFamily="34" charset="0"/>
                <a:cs typeface="Calibri" panose="020F0502020204030204" pitchFamily="34" charset="0"/>
              </a:rPr>
              <a:t>that</a:t>
            </a:r>
            <a:r>
              <a:rPr lang="en-US" dirty="0" smtClean="0">
                <a:latin typeface="Calibri" panose="020F0502020204030204" pitchFamily="34" charset="0"/>
                <a:cs typeface="Calibri" panose="020F0502020204030204" pitchFamily="34" charset="0"/>
              </a:rPr>
              <a:t>: </a:t>
            </a:r>
            <a:r>
              <a:rPr lang="en-US" i="1" dirty="0" smtClean="0"/>
              <a:t>“</a:t>
            </a:r>
            <a:r>
              <a:rPr lang="en-US" sz="2800" i="1" dirty="0" smtClean="0">
                <a:latin typeface="Calibri" panose="020F0502020204030204" pitchFamily="34" charset="0"/>
                <a:ea typeface="Calibri" panose="020F0502020204030204" pitchFamily="34" charset="0"/>
                <a:cs typeface="Times New Roman" panose="02020603050405020304" pitchFamily="18" charset="0"/>
              </a:rPr>
              <a:t>States </a:t>
            </a:r>
            <a:r>
              <a:rPr lang="en-US" sz="2800" i="1" dirty="0">
                <a:latin typeface="Calibri" panose="020F0502020204030204" pitchFamily="34" charset="0"/>
                <a:ea typeface="Calibri" panose="020F0502020204030204" pitchFamily="34" charset="0"/>
                <a:cs typeface="Times New Roman" panose="02020603050405020304" pitchFamily="18" charset="0"/>
              </a:rPr>
              <a:t>Parties shall take all appropriate measures, including legislative, administrative, social and educational measures, to protect children from the illicit use of narcotic drugs and psychotropic substances as defined in the relevant international treaties, and to prevent the use of children in the illicit production and trafficking of such substances</a:t>
            </a:r>
            <a:r>
              <a:rPr lang="en-US" sz="2800" i="1" dirty="0" smtClean="0">
                <a:latin typeface="Calibri" panose="020F0502020204030204" pitchFamily="34" charset="0"/>
                <a:ea typeface="Calibri" panose="020F0502020204030204" pitchFamily="34" charset="0"/>
                <a:cs typeface="Times New Roman" panose="02020603050405020304" pitchFamily="18" charset="0"/>
              </a:rPr>
              <a:t>.”*</a:t>
            </a:r>
            <a:endParaRPr lang="en-US" sz="2800" i="1" dirty="0">
              <a:latin typeface="Calibri" panose="020F0502020204030204" pitchFamily="34" charset="0"/>
              <a:ea typeface="Calibri" panose="020F0502020204030204" pitchFamily="34" charset="0"/>
              <a:cs typeface="Times New Roman" panose="02020603050405020304" pitchFamily="18" charset="0"/>
            </a:endParaRPr>
          </a:p>
          <a:p>
            <a:pPr marL="0" indent="0" defTabSz="457200">
              <a:spcBef>
                <a:spcPts val="0"/>
              </a:spcBef>
              <a:buSzTx/>
              <a:buNone/>
              <a:defRPr sz="2700">
                <a:latin typeface="+mj-lt"/>
                <a:ea typeface="+mj-ea"/>
                <a:cs typeface="+mj-cs"/>
                <a:sym typeface="Helvetica"/>
              </a:defRPr>
            </a:pPr>
            <a:endParaRPr lang="en-US" dirty="0" smtClean="0"/>
          </a:p>
        </p:txBody>
      </p:sp>
      <p:sp>
        <p:nvSpPr>
          <p:cNvPr id="2" name="TextBox 1"/>
          <p:cNvSpPr txBox="1"/>
          <p:nvPr/>
        </p:nvSpPr>
        <p:spPr>
          <a:xfrm>
            <a:off x="5530788" y="9170633"/>
            <a:ext cx="6462944" cy="338554"/>
          </a:xfrm>
          <a:prstGeom prst="rect">
            <a:avLst/>
          </a:prstGeom>
          <a:noFill/>
        </p:spPr>
        <p:txBody>
          <a:bodyPr wrap="square" rtlCol="0">
            <a:spAutoFit/>
          </a:bodyPr>
          <a:lstStyle/>
          <a:p>
            <a:r>
              <a:rPr lang="en-US" sz="1600" i="1" dirty="0" smtClean="0">
                <a:latin typeface="Calibri" panose="020F0502020204030204" pitchFamily="34" charset="0"/>
                <a:cs typeface="Calibri" panose="020F0502020204030204" pitchFamily="34" charset="0"/>
              </a:rPr>
              <a:t>* Implementation </a:t>
            </a:r>
            <a:r>
              <a:rPr lang="en-US" sz="1600" i="1" dirty="0">
                <a:latin typeface="Calibri" panose="020F0502020204030204" pitchFamily="34" charset="0"/>
                <a:cs typeface="Calibri" panose="020F0502020204030204" pitchFamily="34" charset="0"/>
              </a:rPr>
              <a:t>Handbook for the Convention on the Rights of the </a:t>
            </a:r>
            <a:r>
              <a:rPr lang="en-US" sz="1600" i="1" dirty="0" smtClean="0">
                <a:latin typeface="Calibri" panose="020F0502020204030204" pitchFamily="34" charset="0"/>
                <a:cs typeface="Calibri" panose="020F0502020204030204" pitchFamily="34" charset="0"/>
              </a:rPr>
              <a:t>Child</a:t>
            </a:r>
            <a:endParaRPr lang="en-US" sz="1600" i="1" dirty="0">
              <a:latin typeface="Calibri" panose="020F0502020204030204" pitchFamily="34" charset="0"/>
              <a:cs typeface="Calibri" panose="020F0502020204030204" pitchFamily="34" charset="0"/>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88" name="Shape 188"/>
          <p:cNvSpPr>
            <a:spLocks noGrp="1"/>
          </p:cNvSpPr>
          <p:nvPr>
            <p:ph type="title"/>
          </p:nvPr>
        </p:nvSpPr>
        <p:spPr>
          <a:xfrm>
            <a:off x="5166804" y="758824"/>
            <a:ext cx="7474997" cy="3111839"/>
          </a:xfrm>
          <a:prstGeom prst="rect">
            <a:avLst/>
          </a:prstGeom>
        </p:spPr>
        <p:txBody>
          <a:bodyPr>
            <a:normAutofit/>
          </a:bodyPr>
          <a:lstStyle>
            <a:lvl1pPr defTabSz="490727">
              <a:defRPr sz="6719"/>
            </a:lvl1pPr>
          </a:lstStyle>
          <a:p>
            <a:r>
              <a:rPr lang="en-US" dirty="0" smtClean="0"/>
              <a:t>Does Addiction Take Away Your Rights as </a:t>
            </a:r>
            <a:r>
              <a:rPr lang="en-US" dirty="0"/>
              <a:t>a</a:t>
            </a:r>
            <a:r>
              <a:rPr lang="en-US" dirty="0" smtClean="0"/>
              <a:t> Person?</a:t>
            </a:r>
            <a:endParaRPr lang="en-US" dirty="0"/>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artisticBlur radius="13"/>
                    </a14:imgEffect>
                  </a14:imgLayer>
                </a14:imgProps>
              </a:ext>
              <a:ext uri="{28A0092B-C50C-407E-A947-70E740481C1C}">
                <a14:useLocalDpi xmlns:a14="http://schemas.microsoft.com/office/drawing/2010/main" val="0"/>
              </a:ext>
            </a:extLst>
          </a:blip>
          <a:stretch>
            <a:fillRect/>
          </a:stretch>
        </p:blipFill>
        <p:spPr>
          <a:xfrm>
            <a:off x="-248575" y="-94094"/>
            <a:ext cx="6102223" cy="3351548"/>
          </a:xfrm>
          <a:prstGeom prst="rect">
            <a:avLst/>
          </a:prstGeom>
          <a:effectLst>
            <a:softEdge rad="660400"/>
          </a:effectLst>
        </p:spPr>
      </p:pic>
      <p:sp>
        <p:nvSpPr>
          <p:cNvPr id="189" name="Shape 189"/>
          <p:cNvSpPr>
            <a:spLocks noGrp="1"/>
          </p:cNvSpPr>
          <p:nvPr>
            <p:ph type="body" idx="1"/>
          </p:nvPr>
        </p:nvSpPr>
        <p:spPr>
          <a:xfrm>
            <a:off x="994300" y="3965713"/>
            <a:ext cx="11116420" cy="4819301"/>
          </a:xfrm>
          <a:prstGeom prst="rect">
            <a:avLst/>
          </a:prstGeom>
        </p:spPr>
        <p:txBody>
          <a:bodyPr>
            <a:normAutofit/>
          </a:bodyPr>
          <a:lstStyle/>
          <a:p>
            <a:pPr marL="377825" indent="-377825" defTabSz="496570">
              <a:spcBef>
                <a:spcPts val="3500"/>
              </a:spcBef>
              <a:defRPr sz="3060"/>
            </a:pPr>
            <a:r>
              <a:rPr dirty="0"/>
              <a:t>Those in recovery say </a:t>
            </a:r>
            <a:r>
              <a:rPr lang="en-US" dirty="0" smtClean="0"/>
              <a:t>YES!</a:t>
            </a:r>
            <a:endParaRPr dirty="0"/>
          </a:p>
          <a:p>
            <a:pPr marL="377825" indent="-377825" defTabSz="496570">
              <a:spcBef>
                <a:spcPts val="3500"/>
              </a:spcBef>
              <a:defRPr sz="3060"/>
            </a:pPr>
            <a:r>
              <a:rPr dirty="0"/>
              <a:t>They were driven to use </a:t>
            </a:r>
            <a:r>
              <a:rPr dirty="0" smtClean="0"/>
              <a:t>drugs</a:t>
            </a:r>
            <a:r>
              <a:rPr lang="en-US" dirty="0"/>
              <a:t>.</a:t>
            </a:r>
            <a:r>
              <a:rPr dirty="0" smtClean="0"/>
              <a:t> </a:t>
            </a:r>
            <a:r>
              <a:rPr dirty="0"/>
              <a:t>Drugs controlled their whole lives and stole their personhood</a:t>
            </a:r>
          </a:p>
          <a:p>
            <a:pPr marL="377825" indent="-377825" defTabSz="496570">
              <a:spcBef>
                <a:spcPts val="3500"/>
              </a:spcBef>
              <a:defRPr sz="3060"/>
            </a:pPr>
            <a:r>
              <a:rPr dirty="0" smtClean="0"/>
              <a:t>Treatment  </a:t>
            </a:r>
            <a:r>
              <a:rPr dirty="0"/>
              <a:t>gave me my life back</a:t>
            </a:r>
          </a:p>
          <a:p>
            <a:pPr marL="377825" indent="-377825" defTabSz="496570">
              <a:spcBef>
                <a:spcPts val="3500"/>
              </a:spcBef>
              <a:defRPr sz="3060"/>
            </a:pPr>
            <a:r>
              <a:rPr dirty="0"/>
              <a:t>Drug addiction was a worse prison than </a:t>
            </a:r>
            <a:r>
              <a:rPr dirty="0" smtClean="0"/>
              <a:t>jail</a:t>
            </a:r>
            <a:endParaRPr dirty="0"/>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1" name="Shape 191"/>
          <p:cNvSpPr>
            <a:spLocks noGrp="1"/>
          </p:cNvSpPr>
          <p:nvPr>
            <p:ph type="title"/>
          </p:nvPr>
        </p:nvSpPr>
        <p:spPr>
          <a:xfrm>
            <a:off x="1028823" y="1948888"/>
            <a:ext cx="11975977" cy="1798514"/>
          </a:xfrm>
          <a:prstGeom prst="rect">
            <a:avLst/>
          </a:prstGeom>
        </p:spPr>
        <p:txBody>
          <a:bodyPr>
            <a:normAutofit/>
          </a:bodyPr>
          <a:lstStyle/>
          <a:p>
            <a:pPr defTabSz="403097">
              <a:defRPr sz="5520"/>
            </a:pPr>
            <a:r>
              <a:rPr lang="en-US" dirty="0" smtClean="0"/>
              <a:t>“</a:t>
            </a:r>
            <a:r>
              <a:rPr dirty="0" smtClean="0"/>
              <a:t>Addiction </a:t>
            </a:r>
            <a:r>
              <a:rPr dirty="0"/>
              <a:t>is a disease with</a:t>
            </a:r>
          </a:p>
          <a:p>
            <a:pPr defTabSz="403097">
              <a:defRPr sz="5520"/>
            </a:pPr>
            <a:r>
              <a:rPr dirty="0"/>
              <a:t>significant negative </a:t>
            </a:r>
            <a:r>
              <a:rPr dirty="0" smtClean="0"/>
              <a:t>consequences</a:t>
            </a:r>
            <a:r>
              <a:rPr lang="en-US" dirty="0" smtClean="0"/>
              <a:t>…"</a:t>
            </a:r>
            <a:endParaRPr dirty="0"/>
          </a:p>
        </p:txBody>
      </p:sp>
      <p:sp>
        <p:nvSpPr>
          <p:cNvPr id="2" name="TextBox 1"/>
          <p:cNvSpPr txBox="1"/>
          <p:nvPr/>
        </p:nvSpPr>
        <p:spPr>
          <a:xfrm>
            <a:off x="6454066" y="8984202"/>
            <a:ext cx="5656653" cy="584775"/>
          </a:xfrm>
          <a:prstGeom prst="rect">
            <a:avLst/>
          </a:prstGeom>
          <a:noFill/>
        </p:spPr>
        <p:txBody>
          <a:bodyPr wrap="square" rtlCol="0">
            <a:spAutoFit/>
          </a:bodyPr>
          <a:lstStyle/>
          <a:p>
            <a:r>
              <a:rPr lang="en-US" sz="1600" dirty="0" smtClean="0">
                <a:latin typeface="+mn-lt"/>
              </a:rPr>
              <a:t>ASAM’s Public </a:t>
            </a:r>
            <a:r>
              <a:rPr lang="en-US" sz="1600" dirty="0">
                <a:latin typeface="+mn-lt"/>
              </a:rPr>
              <a:t>Policy Statement: Definition of Addiction</a:t>
            </a:r>
          </a:p>
          <a:p>
            <a:endParaRPr lang="en-US" sz="1600" dirty="0">
              <a:latin typeface="+mn-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364" y="542231"/>
            <a:ext cx="5338690" cy="1091259"/>
          </a:xfrm>
          <a:prstGeom prst="rect">
            <a:avLst/>
          </a:prstGeom>
        </p:spPr>
      </p:pic>
      <p:sp>
        <p:nvSpPr>
          <p:cNvPr id="6" name="TextBox 5"/>
          <p:cNvSpPr txBox="1"/>
          <p:nvPr/>
        </p:nvSpPr>
        <p:spPr>
          <a:xfrm>
            <a:off x="594804" y="3861786"/>
            <a:ext cx="11203619" cy="4893647"/>
          </a:xfrm>
          <a:prstGeom prst="rect">
            <a:avLst/>
          </a:prstGeom>
          <a:noFill/>
        </p:spPr>
        <p:txBody>
          <a:bodyPr wrap="square" rtlCol="0">
            <a:spAutoFit/>
          </a:bodyPr>
          <a:lstStyle/>
          <a:p>
            <a:pPr algn="l" defTabSz="457200">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b="1">
                <a:solidFill>
                  <a:srgbClr val="494949"/>
                </a:solidFill>
                <a:latin typeface="+mj-lt"/>
                <a:ea typeface="+mj-ea"/>
                <a:cs typeface="+mj-cs"/>
                <a:sym typeface="Helvetica"/>
              </a:defRPr>
            </a:pPr>
            <a:r>
              <a:rPr lang="en-US" b="1" dirty="0">
                <a:solidFill>
                  <a:srgbClr val="494949"/>
                </a:solidFill>
                <a:latin typeface="+mn-lt"/>
                <a:sym typeface="Helvetica"/>
              </a:rPr>
              <a:t>Short Definition of Addiction:</a:t>
            </a:r>
          </a:p>
          <a:p>
            <a:pPr algn="l" defTabSz="457200">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rgbClr val="494949"/>
                </a:solidFill>
                <a:latin typeface="+mj-lt"/>
                <a:ea typeface="+mj-ea"/>
                <a:cs typeface="+mj-cs"/>
                <a:sym typeface="Helvetica"/>
              </a:defRPr>
            </a:pPr>
            <a:r>
              <a:rPr lang="en-US" dirty="0">
                <a:solidFill>
                  <a:srgbClr val="494949"/>
                </a:solidFill>
                <a:latin typeface="+mn-lt"/>
                <a:sym typeface="Helvetica"/>
              </a:rPr>
              <a:t>Addiction is a primary, chronic disease of brain reward, motivation, memory and related circuitry. Dysfunction in these circuits leads to characteristic </a:t>
            </a:r>
            <a:r>
              <a:rPr lang="en-US" sz="4000" dirty="0">
                <a:solidFill>
                  <a:srgbClr val="D84800"/>
                </a:solidFill>
                <a:latin typeface="+mn-lt"/>
                <a:sym typeface="Helvetica"/>
              </a:rPr>
              <a:t>biological, psychological, social and spiritual manifestations.</a:t>
            </a:r>
            <a:r>
              <a:rPr lang="en-US" dirty="0">
                <a:solidFill>
                  <a:srgbClr val="494949"/>
                </a:solidFill>
                <a:latin typeface="+mn-lt"/>
                <a:sym typeface="Helvetica"/>
              </a:rPr>
              <a:t> This is reflected in an individual pathologically pursuing reward and/or relief by substance use and other behaviors.</a:t>
            </a:r>
          </a:p>
          <a:p>
            <a:pPr algn="l"/>
            <a:endParaRPr lang="en-US" dirty="0">
              <a:latin typeface="+mn-lt"/>
            </a:endParaRP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7" name="Shape 197"/>
          <p:cNvSpPr>
            <a:spLocks noGrp="1"/>
          </p:cNvSpPr>
          <p:nvPr>
            <p:ph type="title"/>
          </p:nvPr>
        </p:nvSpPr>
        <p:spPr>
          <a:xfrm>
            <a:off x="1212574" y="652808"/>
            <a:ext cx="10255415" cy="1645710"/>
          </a:xfrm>
          <a:prstGeom prst="rect">
            <a:avLst/>
          </a:prstGeom>
        </p:spPr>
        <p:txBody>
          <a:bodyPr>
            <a:noAutofit/>
          </a:bodyPr>
          <a:lstStyle>
            <a:lvl1pPr>
              <a:defRPr sz="5200"/>
            </a:lvl1pPr>
          </a:lstStyle>
          <a:p>
            <a:r>
              <a:rPr lang="en-US" sz="6600" dirty="0" smtClean="0"/>
              <a:t>Drug Use and Human Rights</a:t>
            </a:r>
            <a:endParaRPr lang="en-US" sz="6600" dirty="0"/>
          </a:p>
        </p:txBody>
      </p:sp>
      <p:sp>
        <p:nvSpPr>
          <p:cNvPr id="198" name="Shape 198"/>
          <p:cNvSpPr>
            <a:spLocks noGrp="1"/>
          </p:cNvSpPr>
          <p:nvPr>
            <p:ph type="body" idx="1"/>
          </p:nvPr>
        </p:nvSpPr>
        <p:spPr>
          <a:xfrm>
            <a:off x="1072985" y="3557173"/>
            <a:ext cx="10701572" cy="3942522"/>
          </a:xfrm>
          <a:prstGeom prst="rect">
            <a:avLst/>
          </a:prstGeom>
        </p:spPr>
        <p:txBody>
          <a:bodyPr>
            <a:normAutofit/>
          </a:bodyPr>
          <a:lstStyle/>
          <a:p>
            <a:r>
              <a:rPr sz="4800" dirty="0"/>
              <a:t>A right to treatment</a:t>
            </a:r>
          </a:p>
          <a:p>
            <a:r>
              <a:rPr sz="4800" dirty="0"/>
              <a:t>A right to work in a drug free environment</a:t>
            </a:r>
          </a:p>
          <a:p>
            <a:r>
              <a:rPr sz="4800" dirty="0"/>
              <a:t>A right to </a:t>
            </a:r>
            <a:r>
              <a:rPr sz="4800" dirty="0" smtClean="0"/>
              <a:t>recovery</a:t>
            </a:r>
            <a:endParaRPr lang="en-US" sz="4800" dirty="0" smtClean="0"/>
          </a:p>
        </p:txBody>
      </p:sp>
      <p:pic>
        <p:nvPicPr>
          <p:cNvPr id="2"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21390" y="3557173"/>
            <a:ext cx="3983410" cy="5318058"/>
          </a:xfrm>
          <a:prstGeom prst="rect">
            <a:avLst/>
          </a:prstGeom>
        </p:spPr>
      </p:pic>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7" name="Shape 227"/>
          <p:cNvSpPr>
            <a:spLocks noGrp="1"/>
          </p:cNvSpPr>
          <p:nvPr>
            <p:ph type="title"/>
          </p:nvPr>
        </p:nvSpPr>
        <p:spPr>
          <a:xfrm>
            <a:off x="849544" y="358930"/>
            <a:ext cx="11099800" cy="2159000"/>
          </a:xfrm>
          <a:prstGeom prst="rect">
            <a:avLst/>
          </a:prstGeom>
        </p:spPr>
        <p:txBody>
          <a:bodyPr/>
          <a:lstStyle>
            <a:lvl1pPr defTabSz="549148">
              <a:defRPr sz="5640"/>
            </a:lvl1pPr>
          </a:lstStyle>
          <a:p>
            <a:r>
              <a:rPr lang="en-US" dirty="0" smtClean="0"/>
              <a:t>Viewing Drug Abuse And Addiction As A Contagious Disease</a:t>
            </a:r>
            <a:endParaRPr lang="en-US" dirty="0"/>
          </a:p>
        </p:txBody>
      </p:sp>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59797" y="2370338"/>
            <a:ext cx="13435443" cy="8645299"/>
          </a:xfrm>
          <a:prstGeom prst="rect">
            <a:avLst/>
          </a:prstGeom>
          <a:blipFill dpi="0" rotWithShape="1">
            <a:blip r:embed="rId3">
              <a:alphaModFix amt="0"/>
              <a:lum bright="70000" contrast="-70000"/>
            </a:blip>
            <a:srcRect/>
            <a:tile tx="0" ty="0" sx="100000" sy="100000" flip="none" algn="tl"/>
          </a:blipFill>
        </p:spPr>
      </p:pic>
      <p:sp>
        <p:nvSpPr>
          <p:cNvPr id="228" name="Shape 228"/>
          <p:cNvSpPr>
            <a:spLocks noGrp="1"/>
          </p:cNvSpPr>
          <p:nvPr>
            <p:ph type="body" idx="1"/>
          </p:nvPr>
        </p:nvSpPr>
        <p:spPr>
          <a:xfrm>
            <a:off x="849544" y="3209647"/>
            <a:ext cx="11099800" cy="4061164"/>
          </a:xfrm>
          <a:prstGeom prst="rect">
            <a:avLst/>
          </a:prstGeom>
        </p:spPr>
        <p:txBody>
          <a:bodyPr>
            <a:noAutofit/>
          </a:bodyPr>
          <a:lstStyle/>
          <a:p>
            <a:pPr defTabSz="457200">
              <a:spcBef>
                <a:spcPts val="0"/>
              </a:spcBef>
              <a:defRPr sz="2000">
                <a:latin typeface="+mj-lt"/>
                <a:ea typeface="+mj-ea"/>
                <a:cs typeface="+mj-cs"/>
                <a:sym typeface="Helvetica"/>
              </a:defRPr>
            </a:pPr>
            <a:r>
              <a:rPr lang="en-US" sz="3600" b="1" dirty="0" smtClean="0">
                <a:latin typeface="Calibri" panose="020F0502020204030204" pitchFamily="34" charset="0"/>
                <a:cs typeface="Calibri" panose="020F0502020204030204" pitchFamily="34" charset="0"/>
              </a:rPr>
              <a:t>U</a:t>
            </a:r>
            <a:r>
              <a:rPr sz="3600" b="1" dirty="0" smtClean="0">
                <a:latin typeface="Calibri" panose="020F0502020204030204" pitchFamily="34" charset="0"/>
                <a:cs typeface="Calibri" panose="020F0502020204030204" pitchFamily="34" charset="0"/>
              </a:rPr>
              <a:t>sually </a:t>
            </a:r>
            <a:r>
              <a:rPr sz="3600" b="1" dirty="0">
                <a:latin typeface="Calibri" panose="020F0502020204030204" pitchFamily="34" charset="0"/>
                <a:cs typeface="Calibri" panose="020F0502020204030204" pitchFamily="34" charset="0"/>
              </a:rPr>
              <a:t>introduced to drug use by friends, dealers and family members</a:t>
            </a:r>
            <a:r>
              <a:rPr sz="3600" b="1" dirty="0" smtClean="0">
                <a:latin typeface="Calibri" panose="020F0502020204030204" pitchFamily="34" charset="0"/>
                <a:cs typeface="Calibri" panose="020F0502020204030204" pitchFamily="34" charset="0"/>
              </a:rPr>
              <a:t>.</a:t>
            </a:r>
            <a:endParaRPr lang="en-US" sz="3600" b="1" dirty="0" smtClean="0">
              <a:latin typeface="Calibri" panose="020F0502020204030204" pitchFamily="34" charset="0"/>
              <a:cs typeface="Calibri" panose="020F0502020204030204" pitchFamily="34" charset="0"/>
            </a:endParaRPr>
          </a:p>
          <a:p>
            <a:pPr defTabSz="457200">
              <a:spcBef>
                <a:spcPts val="0"/>
              </a:spcBef>
              <a:defRPr sz="2000">
                <a:latin typeface="+mj-lt"/>
                <a:ea typeface="+mj-ea"/>
                <a:cs typeface="+mj-cs"/>
                <a:sym typeface="Helvetica"/>
              </a:defRPr>
            </a:pPr>
            <a:endParaRPr sz="3600" b="1" dirty="0">
              <a:latin typeface="Calibri" panose="020F0502020204030204" pitchFamily="34" charset="0"/>
              <a:cs typeface="Calibri" panose="020F0502020204030204" pitchFamily="34" charset="0"/>
            </a:endParaRPr>
          </a:p>
          <a:p>
            <a:pPr defTabSz="457200">
              <a:spcBef>
                <a:spcPts val="0"/>
              </a:spcBef>
              <a:defRPr sz="2000">
                <a:latin typeface="+mj-lt"/>
                <a:ea typeface="+mj-ea"/>
                <a:cs typeface="+mj-cs"/>
                <a:sym typeface="Helvetica"/>
              </a:defRPr>
            </a:pPr>
            <a:r>
              <a:rPr sz="3600" b="1" dirty="0" smtClean="0">
                <a:latin typeface="Calibri" panose="020F0502020204030204" pitchFamily="34" charset="0"/>
                <a:cs typeface="Calibri" panose="020F0502020204030204" pitchFamily="34" charset="0"/>
              </a:rPr>
              <a:t>The </a:t>
            </a:r>
            <a:r>
              <a:rPr sz="3600" b="1" dirty="0">
                <a:latin typeface="Calibri" panose="020F0502020204030204" pitchFamily="34" charset="0"/>
                <a:cs typeface="Calibri" panose="020F0502020204030204" pitchFamily="34" charset="0"/>
              </a:rPr>
              <a:t>best protection is to grow up in a drug free </a:t>
            </a:r>
            <a:r>
              <a:rPr sz="3600" b="1" dirty="0" smtClean="0">
                <a:latin typeface="Calibri" panose="020F0502020204030204" pitchFamily="34" charset="0"/>
                <a:cs typeface="Calibri" panose="020F0502020204030204" pitchFamily="34" charset="0"/>
              </a:rPr>
              <a:t>community</a:t>
            </a:r>
            <a:r>
              <a:rPr lang="en-US" sz="3600" b="1" dirty="0" smtClean="0">
                <a:latin typeface="Calibri" panose="020F0502020204030204" pitchFamily="34" charset="0"/>
                <a:cs typeface="Calibri" panose="020F0502020204030204" pitchFamily="34" charset="0"/>
              </a:rPr>
              <a:t> or community with very negative attitudes toward drug use, not a community where drug use is accepted and a protected right</a:t>
            </a:r>
            <a:endParaRPr sz="3600" b="1" dirty="0">
              <a:latin typeface="Calibri" panose="020F0502020204030204" pitchFamily="34" charset="0"/>
              <a:cs typeface="Calibri" panose="020F0502020204030204" pitchFamily="34" charset="0"/>
            </a:endParaRP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0" name="Shape 230"/>
          <p:cNvSpPr>
            <a:spLocks noGrp="1"/>
          </p:cNvSpPr>
          <p:nvPr>
            <p:ph type="title"/>
          </p:nvPr>
        </p:nvSpPr>
        <p:spPr>
          <a:xfrm>
            <a:off x="4010808" y="718674"/>
            <a:ext cx="9110345" cy="1645710"/>
          </a:xfrm>
          <a:prstGeom prst="rect">
            <a:avLst/>
          </a:prstGeom>
        </p:spPr>
        <p:txBody>
          <a:bodyPr/>
          <a:lstStyle>
            <a:lvl1pPr>
              <a:defRPr sz="5000"/>
            </a:lvl1pPr>
          </a:lstStyle>
          <a:p>
            <a:pPr>
              <a:defRPr sz="8000"/>
            </a:pPr>
            <a:r>
              <a:rPr sz="5000" dirty="0"/>
              <a:t>Public Health Approaches in </a:t>
            </a:r>
            <a:r>
              <a:rPr lang="en-US" sz="5000" dirty="0" smtClean="0"/>
              <a:t>A</a:t>
            </a:r>
            <a:r>
              <a:rPr sz="5000" dirty="0" smtClean="0"/>
              <a:t>ddition </a:t>
            </a:r>
            <a:r>
              <a:rPr sz="5000" dirty="0"/>
              <a:t>to </a:t>
            </a:r>
            <a:r>
              <a:rPr lang="en-US" sz="5000" dirty="0" smtClean="0"/>
              <a:t>H</a:t>
            </a:r>
            <a:r>
              <a:rPr sz="5000" dirty="0" smtClean="0"/>
              <a:t>arm </a:t>
            </a:r>
            <a:r>
              <a:rPr lang="en-US" sz="5000" dirty="0" smtClean="0"/>
              <a:t>R</a:t>
            </a:r>
            <a:r>
              <a:rPr sz="5000" dirty="0" smtClean="0"/>
              <a:t>eduction</a:t>
            </a:r>
            <a:endParaRPr sz="5000" dirty="0"/>
          </a:p>
        </p:txBody>
      </p:sp>
      <p:sp>
        <p:nvSpPr>
          <p:cNvPr id="231" name="Shape 231"/>
          <p:cNvSpPr>
            <a:spLocks noGrp="1"/>
          </p:cNvSpPr>
          <p:nvPr>
            <p:ph type="body" idx="1"/>
          </p:nvPr>
        </p:nvSpPr>
        <p:spPr>
          <a:xfrm>
            <a:off x="807941" y="2828357"/>
            <a:ext cx="11216640" cy="5315104"/>
          </a:xfrm>
          <a:prstGeom prst="rect">
            <a:avLst/>
          </a:prstGeom>
        </p:spPr>
        <p:txBody>
          <a:bodyPr>
            <a:normAutofit/>
          </a:bodyPr>
          <a:lstStyle/>
          <a:p>
            <a:pPr marL="386715" indent="-386715" defTabSz="508254">
              <a:spcBef>
                <a:spcPts val="1200"/>
              </a:spcBef>
              <a:defRPr sz="2523"/>
            </a:pPr>
            <a:r>
              <a:rPr sz="4000" dirty="0"/>
              <a:t>Harm reduction is a public health measure to reduce damage but not to address the underlying problem</a:t>
            </a:r>
          </a:p>
          <a:p>
            <a:pPr marL="386715" indent="-386715" defTabSz="508254">
              <a:spcBef>
                <a:spcPts val="1200"/>
              </a:spcBef>
              <a:defRPr sz="2523"/>
            </a:pPr>
            <a:r>
              <a:rPr sz="4000" dirty="0"/>
              <a:t>Prevention of first use. Prevention of people introducing others to drugs (spreading)</a:t>
            </a:r>
          </a:p>
          <a:p>
            <a:pPr marL="386715" indent="-386715" defTabSz="508254">
              <a:spcBef>
                <a:spcPts val="1200"/>
              </a:spcBef>
              <a:defRPr sz="2523"/>
            </a:pPr>
            <a:r>
              <a:rPr sz="4000" dirty="0"/>
              <a:t>Treatment in an early stage (easier in a community where drug use is  not normalized</a:t>
            </a:r>
            <a:r>
              <a:rPr sz="4000" dirty="0" smtClean="0"/>
              <a:t>)</a:t>
            </a:r>
            <a:endParaRPr sz="4000" dirty="0"/>
          </a:p>
        </p:txBody>
      </p:sp>
      <p:pic>
        <p:nvPicPr>
          <p:cNvPr id="2" name="Picture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284" y="411537"/>
            <a:ext cx="4017749" cy="2259984"/>
          </a:xfrm>
          <a:prstGeom prst="rect">
            <a:avLst/>
          </a:prstGeom>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title"/>
          </p:nvPr>
        </p:nvSpPr>
        <p:spPr>
          <a:xfrm>
            <a:off x="3486150" y="1186041"/>
            <a:ext cx="9310370" cy="985660"/>
          </a:xfrm>
          <a:prstGeom prst="rect">
            <a:avLst/>
          </a:prstGeom>
        </p:spPr>
        <p:txBody>
          <a:bodyPr>
            <a:normAutofit/>
          </a:bodyPr>
          <a:lstStyle/>
          <a:p>
            <a:r>
              <a:rPr lang="en-US" sz="6000" dirty="0" smtClean="0">
                <a:latin typeface="+mn-lt"/>
              </a:rPr>
              <a:t>Learning Objectives:</a:t>
            </a:r>
            <a:endParaRPr sz="6000" dirty="0">
              <a:latin typeface="+mn-lt"/>
            </a:endParaRPr>
          </a:p>
        </p:txBody>
      </p:sp>
      <p:sp>
        <p:nvSpPr>
          <p:cNvPr id="123" name="Shape 123"/>
          <p:cNvSpPr>
            <a:spLocks noGrp="1"/>
          </p:cNvSpPr>
          <p:nvPr>
            <p:ph type="body" idx="1"/>
          </p:nvPr>
        </p:nvSpPr>
        <p:spPr>
          <a:xfrm>
            <a:off x="3486150" y="2557641"/>
            <a:ext cx="8624570" cy="5005209"/>
          </a:xfrm>
          <a:prstGeom prst="rect">
            <a:avLst/>
          </a:prstGeom>
        </p:spPr>
        <p:txBody>
          <a:bodyPr>
            <a:normAutofit/>
          </a:bodyPr>
          <a:lstStyle/>
          <a:p>
            <a:pPr marL="391159" indent="-391159" defTabSz="514095">
              <a:lnSpc>
                <a:spcPct val="110000"/>
              </a:lnSpc>
              <a:spcBef>
                <a:spcPts val="1200"/>
              </a:spcBef>
              <a:defRPr sz="3168"/>
            </a:pPr>
            <a:r>
              <a:rPr dirty="0"/>
              <a:t>Review UN drug treaties and recent report from UNGASS </a:t>
            </a:r>
            <a:r>
              <a:rPr dirty="0" smtClean="0"/>
              <a:t>2016</a:t>
            </a:r>
            <a:endParaRPr lang="en-US" dirty="0" smtClean="0"/>
          </a:p>
          <a:p>
            <a:pPr marL="391159" indent="-391159" defTabSz="514095">
              <a:lnSpc>
                <a:spcPct val="110000"/>
              </a:lnSpc>
              <a:spcBef>
                <a:spcPts val="1200"/>
              </a:spcBef>
              <a:defRPr sz="3168"/>
            </a:pPr>
            <a:r>
              <a:rPr dirty="0" smtClean="0"/>
              <a:t>Look </a:t>
            </a:r>
            <a:r>
              <a:rPr dirty="0"/>
              <a:t>at groups who view the right to use drugs as a protected human </a:t>
            </a:r>
            <a:r>
              <a:rPr dirty="0" smtClean="0"/>
              <a:t>right</a:t>
            </a:r>
            <a:endParaRPr dirty="0"/>
          </a:p>
          <a:p>
            <a:pPr marL="391159" indent="-391159" defTabSz="514095">
              <a:lnSpc>
                <a:spcPct val="110000"/>
              </a:lnSpc>
              <a:spcBef>
                <a:spcPts val="1200"/>
              </a:spcBef>
              <a:defRPr sz="3168"/>
            </a:pPr>
            <a:r>
              <a:rPr dirty="0"/>
              <a:t>Consider other human rights like the right to justice, right to live in a drug free community and right </a:t>
            </a:r>
            <a:r>
              <a:rPr lang="en-US" dirty="0" smtClean="0"/>
              <a:t>to</a:t>
            </a:r>
            <a:r>
              <a:rPr dirty="0" smtClean="0"/>
              <a:t> </a:t>
            </a:r>
            <a:r>
              <a:rPr dirty="0"/>
              <a:t>treatment for addiction</a:t>
            </a:r>
          </a:p>
          <a:p>
            <a:pPr marL="391159" indent="-391159" defTabSz="514095">
              <a:lnSpc>
                <a:spcPct val="110000"/>
              </a:lnSpc>
              <a:spcBef>
                <a:spcPts val="1200"/>
              </a:spcBef>
              <a:defRPr sz="3168"/>
            </a:pPr>
            <a:r>
              <a:rPr dirty="0"/>
              <a:t>Consider </a:t>
            </a:r>
            <a:r>
              <a:rPr dirty="0" smtClean="0"/>
              <a:t>ISAM</a:t>
            </a:r>
            <a:r>
              <a:rPr lang="en-US" dirty="0" smtClean="0"/>
              <a:t>'</a:t>
            </a:r>
            <a:r>
              <a:rPr dirty="0" smtClean="0"/>
              <a:t>s </a:t>
            </a:r>
            <a:r>
              <a:rPr dirty="0"/>
              <a:t>response to the debate</a:t>
            </a: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3" name="Shape 233"/>
          <p:cNvSpPr>
            <a:spLocks noGrp="1"/>
          </p:cNvSpPr>
          <p:nvPr>
            <p:ph type="title"/>
          </p:nvPr>
        </p:nvSpPr>
        <p:spPr>
          <a:xfrm>
            <a:off x="1460310" y="758825"/>
            <a:ext cx="10650409" cy="1645710"/>
          </a:xfrm>
          <a:prstGeom prst="rect">
            <a:avLst/>
          </a:prstGeom>
        </p:spPr>
        <p:txBody>
          <a:bodyPr>
            <a:normAutofit/>
          </a:bodyPr>
          <a:lstStyle>
            <a:lvl1pPr>
              <a:defRPr sz="5100"/>
            </a:lvl1pPr>
          </a:lstStyle>
          <a:p>
            <a:pPr algn="ctr"/>
            <a:r>
              <a:rPr lang="en-US" sz="6000" dirty="0" smtClean="0"/>
              <a:t>Stronger Public Health Measures</a:t>
            </a:r>
            <a:endParaRPr lang="en-US" sz="6000" dirty="0"/>
          </a:p>
        </p:txBody>
      </p:sp>
      <p:sp>
        <p:nvSpPr>
          <p:cNvPr id="234" name="Shape 234"/>
          <p:cNvSpPr>
            <a:spLocks noGrp="1"/>
          </p:cNvSpPr>
          <p:nvPr>
            <p:ph type="body" idx="1"/>
          </p:nvPr>
        </p:nvSpPr>
        <p:spPr>
          <a:xfrm>
            <a:off x="406892" y="3270723"/>
            <a:ext cx="7687099" cy="3546335"/>
          </a:xfrm>
          <a:prstGeom prst="rect">
            <a:avLst/>
          </a:prstGeom>
        </p:spPr>
        <p:txBody>
          <a:bodyPr>
            <a:normAutofit/>
          </a:bodyPr>
          <a:lstStyle/>
          <a:p>
            <a:r>
              <a:rPr sz="4000" dirty="0"/>
              <a:t>Quarantine: Infectious disease</a:t>
            </a:r>
          </a:p>
          <a:p>
            <a:r>
              <a:rPr sz="4000" dirty="0"/>
              <a:t>Prevention of movement: </a:t>
            </a:r>
            <a:r>
              <a:rPr sz="4000" dirty="0" smtClean="0"/>
              <a:t>Ebola</a:t>
            </a:r>
            <a:endParaRPr sz="4000" dirty="0"/>
          </a:p>
          <a:p>
            <a:r>
              <a:rPr sz="4000" dirty="0"/>
              <a:t>Contaminated food</a:t>
            </a:r>
          </a:p>
          <a:p>
            <a:r>
              <a:rPr sz="4000" dirty="0"/>
              <a:t>Poisoning the water supply</a:t>
            </a:r>
          </a:p>
          <a:p>
            <a:r>
              <a:rPr sz="4000" dirty="0" smtClean="0"/>
              <a:t>?? fent</a:t>
            </a:r>
            <a:r>
              <a:rPr lang="en-US" sz="4000" dirty="0" smtClean="0"/>
              <a:t>an</a:t>
            </a:r>
            <a:r>
              <a:rPr sz="4000" dirty="0" smtClean="0"/>
              <a:t>yl </a:t>
            </a:r>
            <a:r>
              <a:rPr sz="4000" dirty="0"/>
              <a:t>in the US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196" y="3954297"/>
            <a:ext cx="6375001" cy="5725521"/>
          </a:xfrm>
          <a:prstGeom prst="rect">
            <a:avLst/>
          </a:prstGeom>
        </p:spPr>
      </p:pic>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6" name="Shape 236"/>
          <p:cNvSpPr>
            <a:spLocks noGrp="1"/>
          </p:cNvSpPr>
          <p:nvPr>
            <p:ph type="title"/>
          </p:nvPr>
        </p:nvSpPr>
        <p:spPr>
          <a:xfrm>
            <a:off x="4319516" y="758825"/>
            <a:ext cx="7791203" cy="1645710"/>
          </a:xfrm>
          <a:prstGeom prst="rect">
            <a:avLst/>
          </a:prstGeom>
        </p:spPr>
        <p:txBody>
          <a:bodyPr>
            <a:normAutofit fontScale="90000"/>
          </a:bodyPr>
          <a:lstStyle>
            <a:lvl1pPr defTabSz="537463">
              <a:defRPr sz="7360"/>
            </a:lvl1pPr>
          </a:lstStyle>
          <a:p>
            <a:r>
              <a:rPr dirty="0"/>
              <a:t>Public Health Approaches</a:t>
            </a:r>
          </a:p>
        </p:txBody>
      </p:sp>
      <p:sp>
        <p:nvSpPr>
          <p:cNvPr id="237" name="Shape 237"/>
          <p:cNvSpPr>
            <a:spLocks noGrp="1"/>
          </p:cNvSpPr>
          <p:nvPr>
            <p:ph type="body" idx="1"/>
          </p:nvPr>
        </p:nvSpPr>
        <p:spPr>
          <a:xfrm>
            <a:off x="723483" y="3244712"/>
            <a:ext cx="11216640" cy="4670989"/>
          </a:xfrm>
          <a:prstGeom prst="rect">
            <a:avLst/>
          </a:prstGeom>
        </p:spPr>
        <p:txBody>
          <a:bodyPr>
            <a:noAutofit/>
          </a:bodyPr>
          <a:lstStyle/>
          <a:p>
            <a:r>
              <a:rPr sz="3600" dirty="0"/>
              <a:t>Tobacco: success: </a:t>
            </a:r>
            <a:r>
              <a:rPr lang="en-US" sz="3600" dirty="0" smtClean="0"/>
              <a:t> In US, much less use. </a:t>
            </a:r>
            <a:r>
              <a:rPr lang="en-US" sz="3600" dirty="0"/>
              <a:t>I</a:t>
            </a:r>
            <a:r>
              <a:rPr sz="3600" dirty="0" smtClean="0"/>
              <a:t>t </a:t>
            </a:r>
            <a:r>
              <a:rPr sz="3600" dirty="0"/>
              <a:t>is legal but with limited advertising and negative beliefs about it from most of society</a:t>
            </a:r>
          </a:p>
          <a:p>
            <a:r>
              <a:rPr lang="en-US" sz="3600" dirty="0" smtClean="0"/>
              <a:t>S</a:t>
            </a:r>
            <a:r>
              <a:rPr sz="3600" dirty="0" smtClean="0"/>
              <a:t>mokers </a:t>
            </a:r>
            <a:r>
              <a:rPr sz="3600" dirty="0"/>
              <a:t>do not celebrate their smoking or demand rights</a:t>
            </a:r>
          </a:p>
          <a:p>
            <a:r>
              <a:rPr lang="en-US" sz="3600" dirty="0" smtClean="0"/>
              <a:t>Marijuana in the US.</a:t>
            </a:r>
            <a:r>
              <a:rPr sz="3600" dirty="0" smtClean="0"/>
              <a:t> </a:t>
            </a:r>
            <a:r>
              <a:rPr lang="en-US" sz="3600" dirty="0" smtClean="0"/>
              <a:t>Its </a:t>
            </a:r>
            <a:r>
              <a:rPr sz="3600" dirty="0" smtClean="0"/>
              <a:t>medical,</a:t>
            </a:r>
            <a:r>
              <a:rPr lang="en-US" sz="3600" dirty="0" smtClean="0"/>
              <a:t> </a:t>
            </a:r>
            <a:r>
              <a:rPr sz="3600" dirty="0" smtClean="0"/>
              <a:t>religious</a:t>
            </a:r>
            <a:r>
              <a:rPr sz="3600" dirty="0"/>
              <a:t>, a human right and </a:t>
            </a:r>
            <a:r>
              <a:rPr lang="en-US" sz="3600" dirty="0" smtClean="0"/>
              <a:t>people </a:t>
            </a:r>
            <a:r>
              <a:rPr sz="3600" dirty="0" smtClean="0"/>
              <a:t>celebrate </a:t>
            </a:r>
            <a:r>
              <a:rPr sz="3600" dirty="0"/>
              <a:t>laws that legalize it</a:t>
            </a:r>
            <a:r>
              <a:rPr sz="3600" dirty="0" smtClean="0"/>
              <a:t>.</a:t>
            </a:r>
            <a:endParaRPr lang="en-US" sz="3600" dirty="0" smtClean="0"/>
          </a:p>
          <a:p>
            <a:r>
              <a:rPr lang="en-US" sz="3600" dirty="0" smtClean="0"/>
              <a:t>Does legalization mean celebration? </a:t>
            </a:r>
            <a:endParaRPr lang="en-US" sz="3600" dirty="0"/>
          </a:p>
          <a:p>
            <a:endParaRPr sz="3600" dirty="0"/>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284" y="411537"/>
            <a:ext cx="4017749" cy="2259984"/>
          </a:xfrm>
          <a:prstGeom prst="rect">
            <a:avLst/>
          </a:prstGeom>
        </p:spPr>
      </p:pic>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9" name="Shape 239"/>
          <p:cNvSpPr>
            <a:spLocks noGrp="1"/>
          </p:cNvSpPr>
          <p:nvPr>
            <p:ph type="title"/>
          </p:nvPr>
        </p:nvSpPr>
        <p:spPr>
          <a:xfrm>
            <a:off x="3497331" y="588694"/>
            <a:ext cx="9110345" cy="1645710"/>
          </a:xfrm>
          <a:prstGeom prst="rect">
            <a:avLst/>
          </a:prstGeom>
        </p:spPr>
        <p:txBody>
          <a:bodyPr/>
          <a:lstStyle>
            <a:lvl1pPr>
              <a:defRPr sz="6000"/>
            </a:lvl1pPr>
          </a:lstStyle>
          <a:p>
            <a:r>
              <a:rPr dirty="0"/>
              <a:t>Whose </a:t>
            </a:r>
            <a:r>
              <a:rPr lang="en-US" dirty="0" smtClean="0"/>
              <a:t>R</a:t>
            </a:r>
            <a:r>
              <a:rPr dirty="0" smtClean="0"/>
              <a:t>ights</a:t>
            </a:r>
            <a:r>
              <a:rPr dirty="0"/>
              <a:t>, </a:t>
            </a:r>
            <a:r>
              <a:rPr lang="en-US" dirty="0" smtClean="0"/>
              <a:t>W</a:t>
            </a:r>
            <a:r>
              <a:rPr dirty="0" smtClean="0"/>
              <a:t>hat </a:t>
            </a:r>
            <a:r>
              <a:rPr lang="en-US" dirty="0" smtClean="0"/>
              <a:t>R</a:t>
            </a:r>
            <a:r>
              <a:rPr dirty="0" smtClean="0"/>
              <a:t>ights</a:t>
            </a:r>
            <a:r>
              <a:rPr dirty="0"/>
              <a:t>?</a:t>
            </a:r>
          </a:p>
        </p:txBody>
      </p:sp>
      <p:sp>
        <p:nvSpPr>
          <p:cNvPr id="240" name="Shape 240"/>
          <p:cNvSpPr>
            <a:spLocks noGrp="1"/>
          </p:cNvSpPr>
          <p:nvPr>
            <p:ph type="body" idx="1"/>
          </p:nvPr>
        </p:nvSpPr>
        <p:spPr>
          <a:xfrm>
            <a:off x="1046480" y="3146409"/>
            <a:ext cx="11735242" cy="4029643"/>
          </a:xfrm>
          <a:prstGeom prst="rect">
            <a:avLst/>
          </a:prstGeom>
        </p:spPr>
        <p:txBody>
          <a:bodyPr>
            <a:normAutofit/>
          </a:bodyPr>
          <a:lstStyle/>
          <a:p>
            <a:pPr marL="440055" indent="-440055" defTabSz="578358">
              <a:spcBef>
                <a:spcPts val="1200"/>
              </a:spcBef>
              <a:defRPr sz="3564"/>
            </a:pPr>
            <a:r>
              <a:rPr lang="en-US" sz="3600" dirty="0" smtClean="0"/>
              <a:t>Right to treatment and recovery</a:t>
            </a:r>
          </a:p>
          <a:p>
            <a:pPr marL="440055" indent="-440055" defTabSz="578358">
              <a:spcBef>
                <a:spcPts val="1200"/>
              </a:spcBef>
              <a:defRPr sz="3564"/>
            </a:pPr>
            <a:r>
              <a:rPr lang="en-US" sz="3600" dirty="0" smtClean="0"/>
              <a:t>P</a:t>
            </a:r>
            <a:r>
              <a:rPr sz="3600" dirty="0" smtClean="0"/>
              <a:t>revention </a:t>
            </a:r>
            <a:r>
              <a:rPr sz="3600" dirty="0"/>
              <a:t>for </a:t>
            </a:r>
            <a:r>
              <a:rPr sz="3600" dirty="0" smtClean="0"/>
              <a:t>youth</a:t>
            </a:r>
            <a:r>
              <a:rPr lang="en-US" sz="3600" dirty="0" smtClean="0"/>
              <a:t>,</a:t>
            </a:r>
            <a:r>
              <a:rPr sz="3600" dirty="0" smtClean="0"/>
              <a:t> </a:t>
            </a:r>
            <a:r>
              <a:rPr sz="3600" dirty="0"/>
              <a:t>including addressing underlying causes such as homelessness </a:t>
            </a:r>
          </a:p>
          <a:p>
            <a:pPr marL="440055" indent="-440055" defTabSz="578358">
              <a:spcBef>
                <a:spcPts val="1200"/>
              </a:spcBef>
              <a:defRPr sz="3564"/>
            </a:pPr>
            <a:r>
              <a:rPr lang="en-US" sz="3600" dirty="0" smtClean="0"/>
              <a:t>T</a:t>
            </a:r>
            <a:r>
              <a:rPr sz="3600" dirty="0" smtClean="0"/>
              <a:t>reatment </a:t>
            </a:r>
            <a:r>
              <a:rPr sz="3600" dirty="0"/>
              <a:t>rather than </a:t>
            </a:r>
            <a:r>
              <a:rPr sz="3600" dirty="0" smtClean="0"/>
              <a:t>prison</a:t>
            </a:r>
            <a:endParaRPr sz="3600" dirty="0"/>
          </a:p>
          <a:p>
            <a:pPr marL="440055" indent="-440055" defTabSz="578358">
              <a:spcBef>
                <a:spcPts val="1200"/>
              </a:spcBef>
              <a:defRPr sz="3564"/>
            </a:pPr>
            <a:r>
              <a:rPr lang="en-US" sz="3600" dirty="0" smtClean="0"/>
              <a:t>F</a:t>
            </a:r>
            <a:r>
              <a:rPr sz="3600" dirty="0" smtClean="0"/>
              <a:t>ull </a:t>
            </a:r>
            <a:r>
              <a:rPr sz="3600" dirty="0"/>
              <a:t>public health </a:t>
            </a:r>
            <a:r>
              <a:rPr sz="3600" dirty="0" smtClean="0"/>
              <a:t>approaches</a:t>
            </a:r>
            <a:endParaRPr sz="3600" dirty="0"/>
          </a:p>
          <a:p>
            <a:pPr marL="440055" indent="-440055" defTabSz="578358">
              <a:spcBef>
                <a:spcPts val="1200"/>
              </a:spcBef>
              <a:defRPr sz="3564"/>
            </a:pPr>
            <a:r>
              <a:rPr sz="3600" dirty="0"/>
              <a:t>Improving laws, Justice in the application of all laws</a:t>
            </a:r>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1093" y="106532"/>
            <a:ext cx="4640062" cy="261003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0313" y="6786891"/>
            <a:ext cx="7319037" cy="3033909"/>
          </a:xfrm>
          <a:prstGeom prst="rect">
            <a:avLst/>
          </a:prstGeom>
        </p:spPr>
      </p:pic>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2" name="Shape 242"/>
          <p:cNvSpPr>
            <a:spLocks noGrp="1"/>
          </p:cNvSpPr>
          <p:nvPr>
            <p:ph type="title"/>
          </p:nvPr>
        </p:nvSpPr>
        <p:spPr>
          <a:xfrm>
            <a:off x="5834062" y="447674"/>
            <a:ext cx="1336676" cy="1645710"/>
          </a:xfrm>
          <a:prstGeom prst="rect">
            <a:avLst/>
          </a:prstGeom>
        </p:spPr>
        <p:txBody>
          <a:bodyPr/>
          <a:lstStyle/>
          <a:p>
            <a:r>
              <a:rPr dirty="0" smtClean="0"/>
              <a:t>and</a:t>
            </a:r>
            <a:endParaRPr dirty="0"/>
          </a:p>
        </p:txBody>
      </p:sp>
      <p:sp>
        <p:nvSpPr>
          <p:cNvPr id="243" name="Shape 243"/>
          <p:cNvSpPr>
            <a:spLocks noGrp="1"/>
          </p:cNvSpPr>
          <p:nvPr>
            <p:ph type="body" idx="1"/>
          </p:nvPr>
        </p:nvSpPr>
        <p:spPr>
          <a:xfrm>
            <a:off x="894080" y="2596444"/>
            <a:ext cx="11216640" cy="4236156"/>
          </a:xfrm>
          <a:prstGeom prst="rect">
            <a:avLst/>
          </a:prstGeom>
        </p:spPr>
        <p:txBody>
          <a:bodyPr>
            <a:noAutofit/>
          </a:bodyPr>
          <a:lstStyle/>
          <a:p>
            <a:r>
              <a:rPr sz="3600" dirty="0"/>
              <a:t>2016 ASAM issues a </a:t>
            </a:r>
            <a:r>
              <a:rPr sz="3600"/>
              <a:t>short </a:t>
            </a:r>
            <a:r>
              <a:rPr sz="3600" smtClean="0"/>
              <a:t>statement</a:t>
            </a:r>
            <a:r>
              <a:rPr lang="en-US" sz="3600" smtClean="0"/>
              <a:t> at UNGASS</a:t>
            </a:r>
            <a:r>
              <a:rPr sz="3600" smtClean="0"/>
              <a:t>: </a:t>
            </a:r>
            <a:r>
              <a:rPr sz="3600" dirty="0"/>
              <a:t>Addiction is  a medical problem and requires treatment. Encourages nations to develop better treatment systems and to contact ISAM for names of ISAM members in their nation that might help. There is need for much more education of physicians and many others in treatment of addictions.</a:t>
            </a:r>
          </a:p>
          <a:p>
            <a:r>
              <a:rPr sz="3600" dirty="0"/>
              <a:t>Can we produce a more robust ISAM membership that could provide this?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414" y="784504"/>
            <a:ext cx="4755486" cy="97204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0950" y="675215"/>
            <a:ext cx="3417266" cy="1294419"/>
          </a:xfrm>
          <a:prstGeom prst="rect">
            <a:avLst/>
          </a:prstGeom>
        </p:spPr>
      </p:pic>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45" name="Shape 245"/>
          <p:cNvSpPr>
            <a:spLocks noGrp="1"/>
          </p:cNvSpPr>
          <p:nvPr>
            <p:ph type="title"/>
          </p:nvPr>
        </p:nvSpPr>
        <p:spPr>
          <a:xfrm>
            <a:off x="621438" y="3222594"/>
            <a:ext cx="3311370" cy="1644712"/>
          </a:xfrm>
          <a:prstGeom prst="rect">
            <a:avLst/>
          </a:prstGeom>
        </p:spPr>
        <p:txBody>
          <a:bodyPr/>
          <a:lstStyle/>
          <a:p>
            <a:pPr>
              <a:defRPr sz="3500"/>
            </a:pPr>
            <a:r>
              <a:rPr dirty="0" smtClean="0">
                <a:hlinkClick r:id="rId2"/>
              </a:rPr>
              <a:t>www.ISSUP.net</a:t>
            </a:r>
            <a:r>
              <a:rPr dirty="0" smtClean="0"/>
              <a:t> </a:t>
            </a:r>
            <a:endParaRPr dirty="0"/>
          </a:p>
        </p:txBody>
      </p:sp>
      <p:sp>
        <p:nvSpPr>
          <p:cNvPr id="246" name="Shape 246"/>
          <p:cNvSpPr>
            <a:spLocks noGrp="1"/>
          </p:cNvSpPr>
          <p:nvPr>
            <p:ph type="body" idx="1"/>
          </p:nvPr>
        </p:nvSpPr>
        <p:spPr>
          <a:xfrm>
            <a:off x="1069117" y="4793942"/>
            <a:ext cx="11099803" cy="4032083"/>
          </a:xfrm>
          <a:prstGeom prst="rect">
            <a:avLst/>
          </a:prstGeom>
        </p:spPr>
        <p:txBody>
          <a:bodyPr>
            <a:normAutofit/>
          </a:bodyPr>
          <a:lstStyle/>
          <a:p>
            <a:pPr defTabSz="457200">
              <a:spcBef>
                <a:spcPts val="600"/>
              </a:spcBef>
              <a:tabLst>
                <a:tab pos="12700" algn="l"/>
                <a:tab pos="1778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400">
                <a:latin typeface="+mj-lt"/>
                <a:ea typeface="+mj-ea"/>
                <a:cs typeface="+mj-cs"/>
                <a:sym typeface="Helvetica"/>
              </a:defRPr>
            </a:pPr>
            <a:r>
              <a:rPr dirty="0" smtClean="0">
                <a:latin typeface="Calibri" panose="020F0502020204030204" pitchFamily="34" charset="0"/>
                <a:cs typeface="Calibri" panose="020F0502020204030204" pitchFamily="34" charset="0"/>
              </a:rPr>
              <a:t>Nongovernmental </a:t>
            </a:r>
            <a:r>
              <a:rPr dirty="0">
                <a:latin typeface="Calibri" panose="020F0502020204030204" pitchFamily="34" charset="0"/>
                <a:cs typeface="Calibri" panose="020F0502020204030204" pitchFamily="34" charset="0"/>
              </a:rPr>
              <a:t>agency to support the development of a professional prevention and treatment workforce</a:t>
            </a:r>
          </a:p>
          <a:p>
            <a:pPr defTabSz="457200">
              <a:spcBef>
                <a:spcPts val="600"/>
              </a:spcBef>
              <a:tabLst>
                <a:tab pos="12700" algn="l"/>
                <a:tab pos="1778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400">
                <a:latin typeface="+mj-lt"/>
                <a:ea typeface="+mj-ea"/>
                <a:cs typeface="+mj-cs"/>
                <a:sym typeface="Helvetica"/>
              </a:defRPr>
            </a:pPr>
            <a:r>
              <a:rPr dirty="0" smtClean="0">
                <a:latin typeface="Calibri" panose="020F0502020204030204" pitchFamily="34" charset="0"/>
                <a:cs typeface="Calibri" panose="020F0502020204030204" pitchFamily="34" charset="0"/>
              </a:rPr>
              <a:t>Receives </a:t>
            </a:r>
            <a:r>
              <a:rPr dirty="0">
                <a:latin typeface="Calibri" panose="020F0502020204030204" pitchFamily="34" charset="0"/>
                <a:cs typeface="Calibri" panose="020F0502020204030204" pitchFamily="34" charset="0"/>
              </a:rPr>
              <a:t>government and nongovernmental funding. Budget and staff are much larger than ISAM</a:t>
            </a:r>
          </a:p>
          <a:p>
            <a:pPr defTabSz="457200">
              <a:spcBef>
                <a:spcPts val="600"/>
              </a:spcBef>
              <a:tabLst>
                <a:tab pos="12700" algn="l"/>
                <a:tab pos="1778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400">
                <a:latin typeface="+mj-lt"/>
                <a:ea typeface="+mj-ea"/>
                <a:cs typeface="+mj-cs"/>
                <a:sym typeface="Helvetica"/>
              </a:defRPr>
            </a:pPr>
            <a:r>
              <a:rPr dirty="0" smtClean="0">
                <a:latin typeface="Calibri" panose="020F0502020204030204" pitchFamily="34" charset="0"/>
                <a:cs typeface="Calibri" panose="020F0502020204030204" pitchFamily="34" charset="0"/>
              </a:rPr>
              <a:t>Developed </a:t>
            </a:r>
            <a:r>
              <a:rPr dirty="0">
                <a:latin typeface="Calibri" panose="020F0502020204030204" pitchFamily="34" charset="0"/>
                <a:cs typeface="Calibri" panose="020F0502020204030204" pitchFamily="34" charset="0"/>
              </a:rPr>
              <a:t>international standards for the treatment of drug use disorders and standards for prevention</a:t>
            </a:r>
          </a:p>
          <a:p>
            <a:pPr defTabSz="457200">
              <a:spcBef>
                <a:spcPts val="600"/>
              </a:spcBef>
              <a:tabLst>
                <a:tab pos="12700" algn="l"/>
                <a:tab pos="1778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400">
                <a:latin typeface="+mj-lt"/>
                <a:ea typeface="+mj-ea"/>
                <a:cs typeface="+mj-cs"/>
                <a:sym typeface="Helvetica"/>
              </a:defRPr>
            </a:pPr>
            <a:r>
              <a:rPr dirty="0" smtClean="0">
                <a:latin typeface="Calibri" panose="020F0502020204030204" pitchFamily="34" charset="0"/>
                <a:cs typeface="Calibri" panose="020F0502020204030204" pitchFamily="34" charset="0"/>
              </a:rPr>
              <a:t>Has </a:t>
            </a:r>
            <a:r>
              <a:rPr dirty="0">
                <a:latin typeface="Calibri" panose="020F0502020204030204" pitchFamily="34" charset="0"/>
                <a:cs typeface="Calibri" panose="020F0502020204030204" pitchFamily="34" charset="0"/>
              </a:rPr>
              <a:t>learning </a:t>
            </a:r>
            <a:r>
              <a:rPr dirty="0" smtClean="0">
                <a:latin typeface="Calibri" panose="020F0502020204030204" pitchFamily="34" charset="0"/>
                <a:cs typeface="Calibri" panose="020F0502020204030204" pitchFamily="34" charset="0"/>
              </a:rPr>
              <a:t>center</a:t>
            </a:r>
            <a:r>
              <a:rPr lang="en-US" dirty="0" smtClean="0">
                <a:latin typeface="Calibri" panose="020F0502020204030204" pitchFamily="34" charset="0"/>
                <a:cs typeface="Calibri" panose="020F0502020204030204" pitchFamily="34" charset="0"/>
              </a:rPr>
              <a:t>s</a:t>
            </a:r>
            <a:r>
              <a:rPr dirty="0" smtClean="0">
                <a:latin typeface="Calibri" panose="020F0502020204030204" pitchFamily="34" charset="0"/>
                <a:cs typeface="Calibri" panose="020F0502020204030204" pitchFamily="34" charset="0"/>
              </a:rPr>
              <a:t> </a:t>
            </a:r>
            <a:r>
              <a:rPr dirty="0">
                <a:latin typeface="Calibri" panose="020F0502020204030204" pitchFamily="34" charset="0"/>
                <a:cs typeface="Calibri" panose="020F0502020204030204" pitchFamily="34" charset="0"/>
              </a:rPr>
              <a:t>and courses throughout the world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213" y="159798"/>
            <a:ext cx="12038120" cy="2956264"/>
          </a:xfrm>
          <a:prstGeom prst="rect">
            <a:avLst/>
          </a:prstGeom>
        </p:spPr>
      </p:pic>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8" name="Shape 248"/>
          <p:cNvSpPr>
            <a:spLocks noGrp="1"/>
          </p:cNvSpPr>
          <p:nvPr>
            <p:ph type="title"/>
          </p:nvPr>
        </p:nvSpPr>
        <p:spPr>
          <a:xfrm>
            <a:off x="6300167" y="896266"/>
            <a:ext cx="6448426" cy="1645710"/>
          </a:xfrm>
          <a:prstGeom prst="rect">
            <a:avLst/>
          </a:prstGeom>
        </p:spPr>
        <p:txBody>
          <a:bodyPr/>
          <a:lstStyle/>
          <a:p>
            <a:r>
              <a:rPr dirty="0"/>
              <a:t>Education Providers</a:t>
            </a:r>
          </a:p>
        </p:txBody>
      </p:sp>
      <p:sp>
        <p:nvSpPr>
          <p:cNvPr id="249" name="Shape 249"/>
          <p:cNvSpPr>
            <a:spLocks noGrp="1"/>
          </p:cNvSpPr>
          <p:nvPr>
            <p:ph type="body" idx="1"/>
          </p:nvPr>
        </p:nvSpPr>
        <p:spPr>
          <a:xfrm>
            <a:off x="1212134" y="3510844"/>
            <a:ext cx="11216640" cy="2836947"/>
          </a:xfrm>
          <a:prstGeom prst="rect">
            <a:avLst/>
          </a:prstGeom>
        </p:spPr>
        <p:txBody>
          <a:bodyPr>
            <a:noAutofit/>
          </a:bodyPr>
          <a:lstStyle/>
          <a:p>
            <a:r>
              <a:rPr lang="en-US" sz="4400" dirty="0" smtClean="0"/>
              <a:t>In Asia </a:t>
            </a:r>
            <a:r>
              <a:rPr lang="en-US" sz="4400" dirty="0"/>
              <a:t>15 sites plus 25 national focal points</a:t>
            </a:r>
          </a:p>
          <a:p>
            <a:r>
              <a:rPr sz="4400" dirty="0" smtClean="0"/>
              <a:t>US</a:t>
            </a:r>
            <a:r>
              <a:rPr sz="4400" dirty="0"/>
              <a:t>: University of South Florida and Iowa State</a:t>
            </a:r>
          </a:p>
          <a:p>
            <a:r>
              <a:rPr sz="4400" dirty="0"/>
              <a:t>In Africa  15 sites</a:t>
            </a:r>
          </a:p>
          <a:p>
            <a:r>
              <a:rPr sz="4400" dirty="0" smtClean="0"/>
              <a:t>None </a:t>
            </a:r>
            <a:r>
              <a:rPr sz="4400" dirty="0"/>
              <a:t>in Europe</a:t>
            </a:r>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9756" y="1009924"/>
            <a:ext cx="5474184" cy="1344324"/>
          </a:xfrm>
          <a:prstGeom prst="rect">
            <a:avLst/>
          </a:prstGeom>
        </p:spPr>
      </p:pic>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1" name="Shape 251"/>
          <p:cNvSpPr>
            <a:spLocks noGrp="1"/>
          </p:cNvSpPr>
          <p:nvPr>
            <p:ph type="title"/>
          </p:nvPr>
        </p:nvSpPr>
        <p:spPr>
          <a:xfrm>
            <a:off x="4631635" y="531282"/>
            <a:ext cx="7710997" cy="1645710"/>
          </a:xfrm>
          <a:prstGeom prst="rect">
            <a:avLst/>
          </a:prstGeom>
        </p:spPr>
        <p:txBody>
          <a:bodyPr>
            <a:normAutofit fontScale="90000"/>
          </a:bodyPr>
          <a:lstStyle>
            <a:lvl1pPr>
              <a:defRPr sz="6000"/>
            </a:lvl1pPr>
          </a:lstStyle>
          <a:p>
            <a:r>
              <a:rPr dirty="0"/>
              <a:t>How Should ISAM be Involved?</a:t>
            </a:r>
          </a:p>
        </p:txBody>
      </p:sp>
      <p:sp>
        <p:nvSpPr>
          <p:cNvPr id="252" name="Shape 252"/>
          <p:cNvSpPr>
            <a:spLocks noGrp="1"/>
          </p:cNvSpPr>
          <p:nvPr>
            <p:ph type="body" idx="1"/>
          </p:nvPr>
        </p:nvSpPr>
        <p:spPr>
          <a:xfrm>
            <a:off x="751619" y="3166287"/>
            <a:ext cx="11216640" cy="4258243"/>
          </a:xfrm>
          <a:prstGeom prst="rect">
            <a:avLst/>
          </a:prstGeom>
        </p:spPr>
        <p:txBody>
          <a:bodyPr>
            <a:normAutofit fontScale="92500" lnSpcReduction="20000"/>
          </a:bodyPr>
          <a:lstStyle/>
          <a:p>
            <a:pPr marL="391158" indent="-391158" defTabSz="514094">
              <a:spcBef>
                <a:spcPts val="3600"/>
              </a:spcBef>
              <a:defRPr sz="3100"/>
            </a:pPr>
            <a:r>
              <a:rPr lang="en-US" dirty="0" smtClean="0"/>
              <a:t>Help society to realize that addiction is a preventable and treatable disease.   Treatment should be a human right. </a:t>
            </a:r>
            <a:endParaRPr dirty="0"/>
          </a:p>
          <a:p>
            <a:pPr marL="391158" indent="-391158" defTabSz="514094">
              <a:spcBef>
                <a:spcPts val="3600"/>
              </a:spcBef>
              <a:defRPr sz="3100"/>
            </a:pPr>
            <a:r>
              <a:rPr dirty="0"/>
              <a:t>ISAM provides updates and tries to have representation at future </a:t>
            </a:r>
            <a:r>
              <a:rPr lang="en-US" dirty="0" smtClean="0"/>
              <a:t>UN </a:t>
            </a:r>
            <a:r>
              <a:rPr dirty="0" smtClean="0"/>
              <a:t>meetings</a:t>
            </a:r>
            <a:endParaRPr lang="en-US" dirty="0" smtClean="0"/>
          </a:p>
          <a:p>
            <a:pPr marL="391158" indent="-391158" defTabSz="514094">
              <a:spcBef>
                <a:spcPts val="3600"/>
              </a:spcBef>
              <a:defRPr sz="3100"/>
            </a:pPr>
            <a:r>
              <a:rPr lang="en-US" dirty="0" smtClean="0"/>
              <a:t>Talk with our UN representatives</a:t>
            </a:r>
            <a:endParaRPr dirty="0"/>
          </a:p>
          <a:p>
            <a:pPr marL="391158" indent="-391158" defTabSz="514094">
              <a:spcBef>
                <a:spcPts val="3600"/>
              </a:spcBef>
              <a:defRPr sz="3100"/>
            </a:pPr>
            <a:r>
              <a:rPr dirty="0" smtClean="0"/>
              <a:t>Support </a:t>
            </a:r>
            <a:r>
              <a:rPr dirty="0"/>
              <a:t>educational efforts </a:t>
            </a:r>
            <a:r>
              <a:rPr dirty="0" smtClean="0"/>
              <a:t>internationally</a:t>
            </a:r>
            <a:endParaRPr lang="en-US" dirty="0" smtClean="0"/>
          </a:p>
          <a:p>
            <a:pPr marL="391158" indent="-391158" defTabSz="514094">
              <a:spcBef>
                <a:spcPts val="3600"/>
              </a:spcBef>
              <a:defRPr sz="3100"/>
            </a:pPr>
            <a:r>
              <a:rPr lang="en-US" sz="4300" dirty="0" err="1" smtClean="0"/>
              <a:t>Normwetterau@aol.com</a:t>
            </a:r>
            <a:endParaRPr lang="en-US" sz="4300" dirty="0" smtClean="0"/>
          </a:p>
          <a:p>
            <a:pPr marL="391158" indent="-391158" defTabSz="514094">
              <a:spcBef>
                <a:spcPts val="3600"/>
              </a:spcBef>
              <a:defRPr sz="3100"/>
            </a:pPr>
            <a:endParaRPr dirty="0"/>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51912" y="8205854"/>
            <a:ext cx="4849053" cy="119080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166" y="758825"/>
            <a:ext cx="3143250" cy="1190625"/>
          </a:xfrm>
          <a:prstGeom prst="rect">
            <a:avLst/>
          </a:prstGeom>
        </p:spPr>
      </p:pic>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57"/>
          <p:cNvSpPr>
            <a:spLocks noGrp="1"/>
          </p:cNvSpPr>
          <p:nvPr>
            <p:ph type="title"/>
          </p:nvPr>
        </p:nvSpPr>
        <p:spPr>
          <a:prstGeom prst="rect">
            <a:avLst/>
          </a:prstGeom>
        </p:spPr>
        <p:txBody>
          <a:bodyPr/>
          <a:lstStyle>
            <a:lvl1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a:latin typeface="Times"/>
                <a:ea typeface="Times"/>
                <a:cs typeface="Times"/>
                <a:sym typeface="Times"/>
              </a:defRPr>
            </a:lvl1pPr>
          </a:lstStyle>
          <a:p>
            <a:r>
              <a:rPr>
                <a:latin typeface="Calibri" panose="020F0502020204030204" pitchFamily="34" charset="0"/>
                <a:cs typeface="Calibri" panose="020F0502020204030204" pitchFamily="34" charset="0"/>
              </a:rPr>
              <a:t>References on UN Drug Policy and on Human Rights</a:t>
            </a:r>
          </a:p>
        </p:txBody>
      </p:sp>
      <p:sp>
        <p:nvSpPr>
          <p:cNvPr id="258" name="Shape 258"/>
          <p:cNvSpPr>
            <a:spLocks noGrp="1"/>
          </p:cNvSpPr>
          <p:nvPr>
            <p:ph type="body" idx="1"/>
          </p:nvPr>
        </p:nvSpPr>
        <p:spPr>
          <a:xfrm>
            <a:off x="1380987" y="3516796"/>
            <a:ext cx="11099800" cy="4179404"/>
          </a:xfrm>
          <a:prstGeom prst="rect">
            <a:avLst/>
          </a:prstGeom>
        </p:spPr>
        <p:txBody>
          <a:bodyPr>
            <a:noAutofit/>
          </a:bodyPr>
          <a:lstStyle/>
          <a:p>
            <a:pPr defTabSz="434340">
              <a:spcBef>
                <a:spcPts val="0"/>
              </a:spcBef>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sz="2185">
                <a:latin typeface="Times"/>
                <a:ea typeface="Times"/>
                <a:cs typeface="Times"/>
                <a:sym typeface="Times"/>
              </a:defRPr>
            </a:pPr>
            <a:r>
              <a:rPr sz="2800" dirty="0">
                <a:latin typeface="Calibri" panose="020F0502020204030204" pitchFamily="34" charset="0"/>
                <a:cs typeface="Calibri" panose="020F0502020204030204" pitchFamily="34" charset="0"/>
              </a:rPr>
              <a:t>UNODC United Office of Drugs and </a:t>
            </a:r>
            <a:r>
              <a:rPr sz="2800" dirty="0" smtClean="0">
                <a:latin typeface="Calibri" panose="020F0502020204030204" pitchFamily="34" charset="0"/>
                <a:cs typeface="Calibri" panose="020F0502020204030204" pitchFamily="34" charset="0"/>
              </a:rPr>
              <a:t>Crime</a:t>
            </a:r>
            <a:r>
              <a:rPr lang="en-US" sz="2800" dirty="0" smtClean="0">
                <a:latin typeface="Calibri" panose="020F0502020204030204" pitchFamily="34" charset="0"/>
                <a:cs typeface="Calibri" panose="020F0502020204030204" pitchFamily="34" charset="0"/>
              </a:rPr>
              <a:t> </a:t>
            </a:r>
            <a:r>
              <a:rPr sz="2800" dirty="0" smtClean="0">
                <a:latin typeface="Calibri" panose="020F0502020204030204" pitchFamily="34" charset="0"/>
                <a:cs typeface="Calibri" panose="020F0502020204030204" pitchFamily="34" charset="0"/>
              </a:rPr>
              <a:t>The </a:t>
            </a:r>
            <a:r>
              <a:rPr sz="2800" dirty="0">
                <a:latin typeface="Calibri" panose="020F0502020204030204" pitchFamily="34" charset="0"/>
                <a:cs typeface="Calibri" panose="020F0502020204030204" pitchFamily="34" charset="0"/>
              </a:rPr>
              <a:t>International Drug Control Conventions</a:t>
            </a:r>
          </a:p>
          <a:p>
            <a:pPr defTabSz="434340">
              <a:spcBef>
                <a:spcPts val="1100"/>
              </a:spcBef>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sz="2185">
                <a:latin typeface="Times"/>
                <a:ea typeface="Times"/>
                <a:cs typeface="Times"/>
                <a:sym typeface="Times"/>
              </a:defRPr>
            </a:pPr>
            <a:r>
              <a:rPr sz="2800" dirty="0">
                <a:latin typeface="Calibri" panose="020F0502020204030204" pitchFamily="34" charset="0"/>
                <a:cs typeface="Calibri" panose="020F0502020204030204" pitchFamily="34" charset="0"/>
              </a:rPr>
              <a:t>Single Convention on Narcotic Drugs of 1961 as amended by the 1972 Protocol Convention on Psychotropic Substances of 1971 United Nations Convention against </a:t>
            </a:r>
            <a:r>
              <a:rPr sz="2800" dirty="0" smtClean="0">
                <a:latin typeface="Calibri" panose="020F0502020204030204" pitchFamily="34" charset="0"/>
                <a:cs typeface="Calibri" panose="020F0502020204030204" pitchFamily="34" charset="0"/>
              </a:rPr>
              <a:t>Illicit</a:t>
            </a:r>
            <a:r>
              <a:rPr lang="en-US" sz="2800" dirty="0" smtClean="0">
                <a:latin typeface="Calibri" panose="020F0502020204030204" pitchFamily="34" charset="0"/>
                <a:cs typeface="Calibri" panose="020F0502020204030204" pitchFamily="34" charset="0"/>
              </a:rPr>
              <a:t> </a:t>
            </a:r>
            <a:r>
              <a:rPr sz="2800" dirty="0" smtClean="0">
                <a:latin typeface="Calibri" panose="020F0502020204030204" pitchFamily="34" charset="0"/>
                <a:cs typeface="Calibri" panose="020F0502020204030204" pitchFamily="34" charset="0"/>
              </a:rPr>
              <a:t>Traffic </a:t>
            </a:r>
            <a:r>
              <a:rPr sz="2800" dirty="0">
                <a:latin typeface="Calibri" panose="020F0502020204030204" pitchFamily="34" charset="0"/>
                <a:cs typeface="Calibri" panose="020F0502020204030204" pitchFamily="34" charset="0"/>
              </a:rPr>
              <a:t>in Narcotic Drugs and Psychotropic Substances of 1988 with final acts and resolutions  United Nations, NY </a:t>
            </a:r>
            <a:r>
              <a:rPr sz="2800" dirty="0" smtClean="0">
                <a:latin typeface="Calibri" panose="020F0502020204030204" pitchFamily="34" charset="0"/>
                <a:cs typeface="Calibri" panose="020F0502020204030204" pitchFamily="34" charset="0"/>
              </a:rPr>
              <a:t>2013</a:t>
            </a:r>
            <a:endParaRPr sz="2800" dirty="0">
              <a:latin typeface="Calibri" panose="020F0502020204030204" pitchFamily="34" charset="0"/>
              <a:cs typeface="Calibri" panose="020F0502020204030204" pitchFamily="34" charset="0"/>
            </a:endParaRPr>
          </a:p>
          <a:p>
            <a:pPr defTabSz="434340">
              <a:spcBef>
                <a:spcPts val="1100"/>
              </a:spcBef>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sz="2185">
                <a:latin typeface="Times"/>
                <a:ea typeface="Times"/>
                <a:cs typeface="Times"/>
                <a:sym typeface="Times"/>
              </a:defRPr>
            </a:pPr>
            <a:r>
              <a:rPr sz="2800" dirty="0">
                <a:latin typeface="Calibri" panose="020F0502020204030204" pitchFamily="34" charset="0"/>
                <a:cs typeface="Calibri" panose="020F0502020204030204" pitchFamily="34" charset="0"/>
              </a:rPr>
              <a:t>UNODC: Outcome Document of the 2016 United Nations General Assembly Special Session </a:t>
            </a:r>
            <a:r>
              <a:rPr sz="2800" dirty="0" err="1">
                <a:latin typeface="Calibri" panose="020F0502020204030204" pitchFamily="34" charset="0"/>
                <a:cs typeface="Calibri" panose="020F0502020204030204" pitchFamily="34" charset="0"/>
              </a:rPr>
              <a:t>th</a:t>
            </a:r>
            <a:r>
              <a:rPr sz="2800" dirty="0">
                <a:latin typeface="Calibri" panose="020F0502020204030204" pitchFamily="34" charset="0"/>
                <a:cs typeface="Calibri" panose="020F0502020204030204" pitchFamily="34" charset="0"/>
              </a:rPr>
              <a:t> the World Drug Problem Thirtieth Special Session General Assembly New York April </a:t>
            </a:r>
            <a:r>
              <a:rPr sz="2800" dirty="0" smtClean="0">
                <a:latin typeface="Calibri" panose="020F0502020204030204" pitchFamily="34" charset="0"/>
                <a:cs typeface="Calibri" panose="020F0502020204030204" pitchFamily="34" charset="0"/>
              </a:rPr>
              <a:t>2016</a:t>
            </a:r>
            <a:endParaRPr sz="2800" dirty="0">
              <a:latin typeface="Calibri" panose="020F0502020204030204" pitchFamily="34" charset="0"/>
              <a:cs typeface="Calibri" panose="020F0502020204030204" pitchFamily="34" charset="0"/>
            </a:endParaRPr>
          </a:p>
          <a:p>
            <a:pPr defTabSz="434340">
              <a:spcBef>
                <a:spcPts val="1100"/>
              </a:spcBef>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sz="2185">
                <a:latin typeface="Times"/>
                <a:ea typeface="Times"/>
                <a:cs typeface="Times"/>
                <a:sym typeface="Times"/>
              </a:defRPr>
            </a:pPr>
            <a:r>
              <a:rPr sz="2800" dirty="0">
                <a:latin typeface="Calibri" panose="020F0502020204030204" pitchFamily="34" charset="0"/>
                <a:cs typeface="Calibri" panose="020F0502020204030204" pitchFamily="34" charset="0"/>
              </a:rPr>
              <a:t>United Nations Human Rights: Convention on the Rights of the Child. November 20, </a:t>
            </a:r>
            <a:r>
              <a:rPr sz="2800" dirty="0" smtClean="0">
                <a:latin typeface="Calibri" panose="020F0502020204030204" pitchFamily="34" charset="0"/>
                <a:cs typeface="Calibri" panose="020F0502020204030204" pitchFamily="34" charset="0"/>
              </a:rPr>
              <a:t>1989</a:t>
            </a:r>
            <a:endParaRPr sz="2800" dirty="0">
              <a:latin typeface="Calibri" panose="020F0502020204030204" pitchFamily="34" charset="0"/>
              <a:cs typeface="Calibri" panose="020F0502020204030204" pitchFamily="34" charset="0"/>
            </a:endParaRPr>
          </a:p>
          <a:p>
            <a:pPr defTabSz="434340">
              <a:spcBef>
                <a:spcPts val="1100"/>
              </a:spcBef>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sz="2185">
                <a:latin typeface="Times"/>
                <a:ea typeface="Times"/>
                <a:cs typeface="Times"/>
                <a:sym typeface="Times"/>
              </a:defRPr>
            </a:pPr>
            <a:r>
              <a:rPr sz="2800" dirty="0">
                <a:latin typeface="Calibri" panose="020F0502020204030204" pitchFamily="34" charset="0"/>
                <a:cs typeface="Calibri" panose="020F0502020204030204" pitchFamily="34" charset="0"/>
              </a:rPr>
              <a:t>Children and Drug Abuse: Implementation Handbook for the Convention on the Rights of the Child part 3  Article 33 UNICEF 2007</a:t>
            </a: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60"/>
          <p:cNvSpPr>
            <a:spLocks noGrp="1"/>
          </p:cNvSpPr>
          <p:nvPr>
            <p:ph type="title"/>
          </p:nvPr>
        </p:nvSpPr>
        <p:spPr>
          <a:prstGeom prst="rect">
            <a:avLst/>
          </a:prstGeom>
        </p:spPr>
        <p: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700">
                <a:latin typeface="+mj-lt"/>
                <a:ea typeface="+mj-ea"/>
                <a:cs typeface="+mj-cs"/>
                <a:sym typeface="Helvetica"/>
              </a:defRPr>
            </a:pPr>
            <a:r>
              <a:rPr dirty="0">
                <a:latin typeface="Calibri" panose="020F0502020204030204" pitchFamily="34" charset="0"/>
                <a:cs typeface="Calibri" panose="020F0502020204030204" pitchFamily="34" charset="0"/>
              </a:rPr>
              <a:t>References on the </a:t>
            </a:r>
            <a:r>
              <a:rPr lang="en-US" dirty="0" smtClean="0">
                <a:latin typeface="Calibri" panose="020F0502020204030204" pitchFamily="34" charset="0"/>
                <a:cs typeface="Calibri" panose="020F0502020204030204" pitchFamily="34" charset="0"/>
              </a:rPr>
              <a:t>S</a:t>
            </a:r>
            <a:r>
              <a:rPr dirty="0" smtClean="0">
                <a:latin typeface="Calibri" panose="020F0502020204030204" pitchFamily="34" charset="0"/>
                <a:cs typeface="Calibri" panose="020F0502020204030204" pitchFamily="34" charset="0"/>
              </a:rPr>
              <a:t>pectrum </a:t>
            </a:r>
            <a:r>
              <a:rPr dirty="0">
                <a:latin typeface="Calibri" panose="020F0502020204030204" pitchFamily="34" charset="0"/>
                <a:cs typeface="Calibri" panose="020F0502020204030204" pitchFamily="34" charset="0"/>
              </a:rPr>
              <a:t>of </a:t>
            </a:r>
            <a:r>
              <a:rPr lang="en-US" dirty="0" smtClean="0">
                <a:latin typeface="Calibri" panose="020F0502020204030204" pitchFamily="34" charset="0"/>
                <a:cs typeface="Calibri" panose="020F0502020204030204" pitchFamily="34" charset="0"/>
              </a:rPr>
              <a:t>H</a:t>
            </a:r>
            <a:r>
              <a:rPr dirty="0" smtClean="0">
                <a:latin typeface="Calibri" panose="020F0502020204030204" pitchFamily="34" charset="0"/>
                <a:cs typeface="Calibri" panose="020F0502020204030204" pitchFamily="34" charset="0"/>
              </a:rPr>
              <a:t>uman </a:t>
            </a:r>
            <a:r>
              <a:rPr lang="en-US" dirty="0">
                <a:latin typeface="Calibri" panose="020F0502020204030204" pitchFamily="34" charset="0"/>
                <a:cs typeface="Calibri" panose="020F0502020204030204" pitchFamily="34" charset="0"/>
              </a:rPr>
              <a:t>R</a:t>
            </a:r>
            <a:r>
              <a:rPr dirty="0" smtClean="0">
                <a:latin typeface="Calibri" panose="020F0502020204030204" pitchFamily="34" charset="0"/>
                <a:cs typeface="Calibri" panose="020F0502020204030204" pitchFamily="34" charset="0"/>
              </a:rPr>
              <a:t>ights </a:t>
            </a:r>
            <a:r>
              <a:rPr dirty="0">
                <a:latin typeface="Calibri" panose="020F0502020204030204" pitchFamily="34" charset="0"/>
                <a:cs typeface="Calibri" panose="020F0502020204030204" pitchFamily="34" charset="0"/>
              </a:rPr>
              <a:t>and </a:t>
            </a:r>
            <a:r>
              <a:rPr lang="en-US" dirty="0" smtClean="0">
                <a:latin typeface="Calibri" panose="020F0502020204030204" pitchFamily="34" charset="0"/>
                <a:cs typeface="Calibri" panose="020F0502020204030204" pitchFamily="34" charset="0"/>
              </a:rPr>
              <a:t>D</a:t>
            </a:r>
            <a:r>
              <a:rPr dirty="0" smtClean="0">
                <a:latin typeface="Calibri" panose="020F0502020204030204" pitchFamily="34" charset="0"/>
                <a:cs typeface="Calibri" panose="020F0502020204030204" pitchFamily="34" charset="0"/>
              </a:rPr>
              <a:t>rug </a:t>
            </a:r>
            <a:r>
              <a:rPr lang="en-US" dirty="0">
                <a:latin typeface="Calibri" panose="020F0502020204030204" pitchFamily="34" charset="0"/>
                <a:cs typeface="Calibri" panose="020F0502020204030204" pitchFamily="34" charset="0"/>
              </a:rPr>
              <a:t>U</a:t>
            </a:r>
            <a:r>
              <a:rPr dirty="0" smtClean="0">
                <a:latin typeface="Calibri" panose="020F0502020204030204" pitchFamily="34" charset="0"/>
                <a:cs typeface="Calibri" panose="020F0502020204030204" pitchFamily="34" charset="0"/>
              </a:rPr>
              <a:t>se.</a:t>
            </a:r>
            <a:endParaRPr dirty="0">
              <a:solidFill>
                <a:srgbClr val="FFFFFF"/>
              </a:solidFill>
              <a:latin typeface="Calibri" panose="020F0502020204030204" pitchFamily="34" charset="0"/>
              <a:cs typeface="Calibri" panose="020F0502020204030204" pitchFamily="34" charset="0"/>
            </a:endParaRPr>
          </a:p>
        </p:txBody>
      </p:sp>
      <p:sp>
        <p:nvSpPr>
          <p:cNvPr id="261" name="Shape 261"/>
          <p:cNvSpPr>
            <a:spLocks noGrp="1"/>
          </p:cNvSpPr>
          <p:nvPr>
            <p:ph type="body" idx="1"/>
          </p:nvPr>
        </p:nvSpPr>
        <p:spPr>
          <a:xfrm>
            <a:off x="963930" y="1947333"/>
            <a:ext cx="11216640" cy="6707717"/>
          </a:xfrm>
          <a:prstGeom prst="rect">
            <a:avLst/>
          </a:prstGeom>
        </p:spPr>
        <p:txBody>
          <a:bodyPr>
            <a:noAutofit/>
          </a:bodyPr>
          <a:lstStyle/>
          <a:p>
            <a:pPr marL="0" indent="0" defTabSz="457200">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232323"/>
                </a:solidFill>
                <a:latin typeface="+mj-lt"/>
                <a:ea typeface="+mj-ea"/>
                <a:cs typeface="+mj-cs"/>
                <a:sym typeface="Helvetica"/>
              </a:defRPr>
            </a:pPr>
            <a:endParaRPr sz="2800" dirty="0">
              <a:latin typeface="Calibri" panose="020F0502020204030204" pitchFamily="34" charset="0"/>
              <a:cs typeface="Calibri" panose="020F0502020204030204" pitchFamily="34" charset="0"/>
            </a:endParaRPr>
          </a:p>
          <a:p>
            <a:pPr defTabSz="4572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rgbClr val="232323"/>
                </a:solidFill>
                <a:latin typeface="+mj-lt"/>
                <a:ea typeface="+mj-ea"/>
                <a:cs typeface="+mj-cs"/>
                <a:sym typeface="Helvetica"/>
              </a:defRPr>
            </a:pPr>
            <a:r>
              <a:rPr sz="2800" dirty="0">
                <a:latin typeface="Calibri" panose="020F0502020204030204" pitchFamily="34" charset="0"/>
                <a:cs typeface="Calibri" panose="020F0502020204030204" pitchFamily="34" charset="0"/>
              </a:rPr>
              <a:t>Report Civil Society Task Force</a:t>
            </a:r>
            <a:r>
              <a:rPr sz="2800" dirty="0">
                <a:solidFill>
                  <a:srgbClr val="FFFFFF"/>
                </a:solidFill>
                <a:latin typeface="Calibri" panose="020F0502020204030204" pitchFamily="34" charset="0"/>
                <a:cs typeface="Calibri" panose="020F0502020204030204" pitchFamily="34" charset="0"/>
              </a:rPr>
              <a:t> </a:t>
            </a:r>
            <a:r>
              <a:rPr sz="2800" dirty="0">
                <a:latin typeface="Calibri" panose="020F0502020204030204" pitchFamily="34" charset="0"/>
                <a:cs typeface="Calibri" panose="020F0502020204030204" pitchFamily="34" charset="0"/>
              </a:rPr>
              <a:t>for UNGASS, December 2014, to</a:t>
            </a:r>
            <a:r>
              <a:rPr sz="2800" dirty="0">
                <a:solidFill>
                  <a:srgbClr val="FFFFFF"/>
                </a:solidFill>
                <a:latin typeface="Calibri" panose="020F0502020204030204" pitchFamily="34" charset="0"/>
                <a:cs typeface="Calibri" panose="020F0502020204030204" pitchFamily="34" charset="0"/>
              </a:rPr>
              <a:t> </a:t>
            </a:r>
            <a:r>
              <a:rPr sz="2800" dirty="0">
                <a:latin typeface="Calibri" panose="020F0502020204030204" pitchFamily="34" charset="0"/>
                <a:cs typeface="Calibri" panose="020F0502020204030204" pitchFamily="34" charset="0"/>
              </a:rPr>
              <a:t>April 2016  Vienna NGO Committee on Drugs</a:t>
            </a:r>
            <a:r>
              <a:rPr sz="2800" dirty="0">
                <a:solidFill>
                  <a:srgbClr val="FFFFFF"/>
                </a:solidFill>
                <a:latin typeface="Calibri" panose="020F0502020204030204" pitchFamily="34" charset="0"/>
                <a:cs typeface="Calibri" panose="020F0502020204030204" pitchFamily="34" charset="0"/>
              </a:rPr>
              <a:t> </a:t>
            </a:r>
            <a:r>
              <a:rPr sz="2800" dirty="0">
                <a:solidFill>
                  <a:srgbClr val="00364A"/>
                </a:solidFill>
                <a:latin typeface="Calibri" panose="020F0502020204030204" pitchFamily="34" charset="0"/>
                <a:cs typeface="Calibri" panose="020F0502020204030204" pitchFamily="34" charset="0"/>
              </a:rPr>
              <a:t>and </a:t>
            </a:r>
            <a:r>
              <a:rPr sz="2800" dirty="0">
                <a:solidFill>
                  <a:srgbClr val="001E57"/>
                </a:solidFill>
                <a:latin typeface="Calibri" panose="020F0502020204030204" pitchFamily="34" charset="0"/>
                <a:cs typeface="Calibri" panose="020F0502020204030204" pitchFamily="34" charset="0"/>
              </a:rPr>
              <a:t>NYNGOC  New York NGO Committee on </a:t>
            </a:r>
            <a:r>
              <a:rPr sz="2800" dirty="0" smtClean="0">
                <a:solidFill>
                  <a:srgbClr val="001E57"/>
                </a:solidFill>
                <a:latin typeface="Calibri" panose="020F0502020204030204" pitchFamily="34" charset="0"/>
                <a:cs typeface="Calibri" panose="020F0502020204030204" pitchFamily="34" charset="0"/>
              </a:rPr>
              <a:t>Drugs</a:t>
            </a:r>
            <a:endParaRPr sz="2800" dirty="0">
              <a:solidFill>
                <a:srgbClr val="FFFFFF"/>
              </a:solidFill>
              <a:latin typeface="Calibri" panose="020F0502020204030204" pitchFamily="34" charset="0"/>
              <a:cs typeface="Calibri" panose="020F0502020204030204" pitchFamily="34" charset="0"/>
            </a:endParaRPr>
          </a:p>
          <a:p>
            <a:pPr defTabSz="4572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rgbClr val="232323"/>
                </a:solidFill>
                <a:latin typeface="+mj-lt"/>
                <a:ea typeface="+mj-ea"/>
                <a:cs typeface="+mj-cs"/>
                <a:sym typeface="Helvetica"/>
              </a:defRPr>
            </a:pPr>
            <a:endParaRPr sz="2800" dirty="0">
              <a:solidFill>
                <a:srgbClr val="FFFFFF"/>
              </a:solidFill>
              <a:latin typeface="Calibri" panose="020F0502020204030204" pitchFamily="34" charset="0"/>
              <a:cs typeface="Calibri" panose="020F0502020204030204" pitchFamily="34" charset="0"/>
            </a:endParaRPr>
          </a:p>
          <a:p>
            <a:pPr defTabSz="4572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rgbClr val="FFFFFF"/>
                </a:solidFill>
                <a:latin typeface="+mj-lt"/>
                <a:ea typeface="+mj-ea"/>
                <a:cs typeface="+mj-cs"/>
                <a:sym typeface="Helvetica"/>
              </a:defRPr>
            </a:pPr>
            <a:endParaRPr sz="2800" dirty="0">
              <a:solidFill>
                <a:srgbClr val="FFFFFF"/>
              </a:solidFill>
              <a:latin typeface="Calibri" panose="020F0502020204030204" pitchFamily="34" charset="0"/>
              <a:cs typeface="Calibri" panose="020F0502020204030204" pitchFamily="34" charset="0"/>
            </a:endParaRPr>
          </a:p>
          <a:p>
            <a:pPr defTabSz="4572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rgbClr val="505050"/>
                </a:solidFill>
                <a:latin typeface="+mj-lt"/>
                <a:ea typeface="+mj-ea"/>
                <a:cs typeface="+mj-cs"/>
                <a:sym typeface="Helvetica"/>
              </a:defRPr>
            </a:pPr>
            <a:r>
              <a:rPr sz="2800" dirty="0">
                <a:latin typeface="Calibri" panose="020F0502020204030204" pitchFamily="34" charset="0"/>
                <a:cs typeface="Calibri" panose="020F0502020204030204" pitchFamily="34" charset="0"/>
              </a:rPr>
              <a:t>Barrett, Damon and Nowak, Manfred, The United Nations and Drug Policy: Towards a Human Rights-Based Approach (August 25, 2009). THE DIVERSITY OF INTERNATIONAL LAW: ESSAYS IN HONOUR OF PROFESSOR KALLIOPI K. KOUFA, pp. 449-477, Aristotle </a:t>
            </a:r>
            <a:r>
              <a:rPr sz="2800" dirty="0" err="1">
                <a:latin typeface="Calibri" panose="020F0502020204030204" pitchFamily="34" charset="0"/>
                <a:cs typeface="Calibri" panose="020F0502020204030204" pitchFamily="34" charset="0"/>
              </a:rPr>
              <a:t>Constantinides</a:t>
            </a:r>
            <a:r>
              <a:rPr sz="2800" dirty="0">
                <a:latin typeface="Calibri" panose="020F0502020204030204" pitchFamily="34" charset="0"/>
                <a:cs typeface="Calibri" panose="020F0502020204030204" pitchFamily="34" charset="0"/>
              </a:rPr>
              <a:t> and Nikos </a:t>
            </a:r>
            <a:r>
              <a:rPr sz="2800" dirty="0" err="1">
                <a:latin typeface="Calibri" panose="020F0502020204030204" pitchFamily="34" charset="0"/>
                <a:cs typeface="Calibri" panose="020F0502020204030204" pitchFamily="34" charset="0"/>
              </a:rPr>
              <a:t>Zaikos</a:t>
            </a:r>
            <a:r>
              <a:rPr sz="2800" dirty="0">
                <a:latin typeface="Calibri" panose="020F0502020204030204" pitchFamily="34" charset="0"/>
                <a:cs typeface="Calibri" panose="020F0502020204030204" pitchFamily="34" charset="0"/>
              </a:rPr>
              <a:t>, eds., Brill/</a:t>
            </a:r>
            <a:r>
              <a:rPr sz="2800" dirty="0" err="1">
                <a:latin typeface="Calibri" panose="020F0502020204030204" pitchFamily="34" charset="0"/>
                <a:cs typeface="Calibri" panose="020F0502020204030204" pitchFamily="34" charset="0"/>
              </a:rPr>
              <a:t>Martinus</a:t>
            </a:r>
            <a:r>
              <a:rPr sz="2800" dirty="0">
                <a:latin typeface="Calibri" panose="020F0502020204030204" pitchFamily="34" charset="0"/>
                <a:cs typeface="Calibri" panose="020F0502020204030204" pitchFamily="34" charset="0"/>
              </a:rPr>
              <a:t> </a:t>
            </a:r>
            <a:r>
              <a:rPr sz="2800" dirty="0" err="1">
                <a:latin typeface="Calibri" panose="020F0502020204030204" pitchFamily="34" charset="0"/>
                <a:cs typeface="Calibri" panose="020F0502020204030204" pitchFamily="34" charset="0"/>
              </a:rPr>
              <a:t>Nijhoff</a:t>
            </a:r>
            <a:r>
              <a:rPr sz="2800" dirty="0">
                <a:latin typeface="Calibri" panose="020F0502020204030204" pitchFamily="34" charset="0"/>
                <a:cs typeface="Calibri" panose="020F0502020204030204" pitchFamily="34" charset="0"/>
              </a:rPr>
              <a:t>, 2009. Available at SSRN: </a:t>
            </a:r>
            <a:r>
              <a:rPr sz="2800" u="sng" dirty="0">
                <a:solidFill>
                  <a:srgbClr val="021EAA"/>
                </a:solidFill>
                <a:uFill>
                  <a:solidFill>
                    <a:srgbClr val="021EAA"/>
                  </a:solidFill>
                </a:uFill>
                <a:latin typeface="Calibri" panose="020F0502020204030204" pitchFamily="34" charset="0"/>
                <a:cs typeface="Calibri" panose="020F0502020204030204" pitchFamily="34" charset="0"/>
                <a:hlinkClick r:id="rId2"/>
              </a:rPr>
              <a:t>https://</a:t>
            </a:r>
            <a:r>
              <a:rPr sz="2800" u="sng" dirty="0" smtClean="0">
                <a:solidFill>
                  <a:srgbClr val="021EAA"/>
                </a:solidFill>
                <a:uFill>
                  <a:solidFill>
                    <a:srgbClr val="021EAA"/>
                  </a:solidFill>
                </a:uFill>
                <a:latin typeface="Calibri" panose="020F0502020204030204" pitchFamily="34" charset="0"/>
                <a:cs typeface="Calibri" panose="020F0502020204030204" pitchFamily="34" charset="0"/>
                <a:hlinkClick r:id="rId2"/>
              </a:rPr>
              <a:t>ssrn.com/abstract=1461445</a:t>
            </a:r>
            <a:endParaRPr lang="en-US" sz="2800" u="sng" dirty="0" smtClean="0">
              <a:solidFill>
                <a:srgbClr val="021EAA"/>
              </a:solidFill>
              <a:uFill>
                <a:solidFill>
                  <a:srgbClr val="021EAA"/>
                </a:solidFill>
              </a:uFill>
              <a:latin typeface="Calibri" panose="020F0502020204030204" pitchFamily="34" charset="0"/>
              <a:cs typeface="Calibri" panose="020F0502020204030204" pitchFamily="34" charset="0"/>
              <a:hlinkClick r:id="rId2"/>
            </a:endParaRPr>
          </a:p>
          <a:p>
            <a:pPr defTabSz="4572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rgbClr val="505050"/>
                </a:solidFill>
                <a:latin typeface="+mj-lt"/>
                <a:ea typeface="+mj-ea"/>
                <a:cs typeface="+mj-cs"/>
                <a:sym typeface="Helvetica"/>
              </a:defRPr>
            </a:pPr>
            <a:endParaRPr lang="en-US" sz="2800" u="sng" dirty="0">
              <a:solidFill>
                <a:srgbClr val="021EAA"/>
              </a:solidFill>
              <a:uFill>
                <a:solidFill>
                  <a:srgbClr val="021EAA"/>
                </a:solidFill>
              </a:uFill>
              <a:latin typeface="Calibri" panose="020F0502020204030204" pitchFamily="34" charset="0"/>
              <a:cs typeface="Calibri" panose="020F0502020204030204" pitchFamily="34" charset="0"/>
              <a:hlinkClick r:id="rId2"/>
            </a:endParaRPr>
          </a:p>
          <a:p>
            <a:pPr defTabSz="4572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rgbClr val="505050"/>
                </a:solidFill>
                <a:latin typeface="+mj-lt"/>
                <a:ea typeface="+mj-ea"/>
                <a:cs typeface="+mj-cs"/>
                <a:sym typeface="Helvetica"/>
              </a:defRPr>
            </a:pPr>
            <a:endParaRPr sz="2800" u="sng" dirty="0">
              <a:solidFill>
                <a:srgbClr val="021EAA"/>
              </a:solidFill>
              <a:uFill>
                <a:solidFill>
                  <a:srgbClr val="021EAA"/>
                </a:solidFill>
              </a:uFill>
              <a:latin typeface="Calibri" panose="020F0502020204030204" pitchFamily="34" charset="0"/>
              <a:cs typeface="Calibri" panose="020F0502020204030204" pitchFamily="34" charset="0"/>
              <a:hlinkClick r:id="rId2"/>
            </a:endParaRPr>
          </a:p>
        </p:txBody>
      </p:sp>
      <p:pic>
        <p:nvPicPr>
          <p:cNvPr id="2049" name="Picture 1" descr="age1image45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960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ge1image50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57275" cy="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age1image51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ge1image53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24000" cy="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age1image548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40017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age1image69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60960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ge1image73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59080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age1image776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390650" cy="9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prstGeom prst="rect">
            <a:avLst/>
          </a:prstGeom>
        </p:spPr>
        <p:txBody>
          <a:bodyPr/>
          <a:lstStyle>
            <a:lvl1pPr>
              <a:defRPr sz="5000"/>
            </a:lvl1pPr>
          </a:lstStyle>
          <a:p>
            <a:r>
              <a:rPr dirty="0"/>
              <a:t>UN Conventions and Treaties 1961</a:t>
            </a:r>
            <a:r>
              <a:rPr dirty="0" smtClean="0"/>
              <a:t>,</a:t>
            </a:r>
            <a:r>
              <a:rPr lang="en-US" dirty="0" smtClean="0"/>
              <a:t> </a:t>
            </a:r>
            <a:r>
              <a:rPr dirty="0" smtClean="0"/>
              <a:t>1972,</a:t>
            </a:r>
            <a:r>
              <a:rPr lang="en-US" dirty="0" smtClean="0"/>
              <a:t> </a:t>
            </a:r>
            <a:r>
              <a:rPr dirty="0" smtClean="0"/>
              <a:t>1988</a:t>
            </a:r>
            <a:endParaRPr dirty="0"/>
          </a:p>
        </p:txBody>
      </p:sp>
      <p:sp>
        <p:nvSpPr>
          <p:cNvPr id="138" name="Shape 138"/>
          <p:cNvSpPr>
            <a:spLocks noGrp="1"/>
          </p:cNvSpPr>
          <p:nvPr>
            <p:ph type="body" idx="1"/>
          </p:nvPr>
        </p:nvSpPr>
        <p:spPr>
          <a:xfrm>
            <a:off x="3449319" y="3067050"/>
            <a:ext cx="9095106" cy="4171728"/>
          </a:xfrm>
          <a:prstGeom prst="rect">
            <a:avLst/>
          </a:prstGeom>
        </p:spPr>
        <p:txBody>
          <a:bodyPr>
            <a:noAutofit/>
          </a:bodyPr>
          <a:lstStyle/>
          <a:p>
            <a:pPr defTabSz="146303">
              <a:spcBef>
                <a:spcPts val="1200"/>
              </a:spcBef>
              <a:tabLst>
                <a:tab pos="101600" algn="l"/>
                <a:tab pos="215900" algn="l"/>
                <a:tab pos="330200" algn="l"/>
                <a:tab pos="444500" algn="l"/>
                <a:tab pos="558800" algn="l"/>
                <a:tab pos="673100" algn="l"/>
                <a:tab pos="787400" algn="l"/>
                <a:tab pos="901700" algn="l"/>
                <a:tab pos="1016000" algn="l"/>
                <a:tab pos="1130300" algn="l"/>
                <a:tab pos="1244600" algn="l"/>
                <a:tab pos="1358900" algn="l"/>
              </a:tabLst>
              <a:defRPr sz="2400">
                <a:latin typeface="Times"/>
                <a:ea typeface="Times"/>
                <a:cs typeface="Times"/>
                <a:sym typeface="Times"/>
              </a:defRPr>
            </a:pPr>
            <a:r>
              <a:rPr sz="3600" dirty="0" smtClean="0">
                <a:latin typeface="+mj-lt"/>
              </a:rPr>
              <a:t>Allow </a:t>
            </a:r>
            <a:r>
              <a:rPr sz="3600" dirty="0">
                <a:latin typeface="+mj-lt"/>
              </a:rPr>
              <a:t>opioids and cocaine for medical reasons: controlled growth, physician </a:t>
            </a:r>
            <a:r>
              <a:rPr sz="3600" dirty="0" smtClean="0">
                <a:latin typeface="+mj-lt"/>
              </a:rPr>
              <a:t>prescription</a:t>
            </a:r>
            <a:endParaRPr sz="3600" dirty="0">
              <a:latin typeface="+mj-lt"/>
            </a:endParaRPr>
          </a:p>
          <a:p>
            <a:pPr defTabSz="146303">
              <a:spcBef>
                <a:spcPts val="1200"/>
              </a:spcBef>
              <a:tabLst>
                <a:tab pos="101600" algn="l"/>
                <a:tab pos="215900" algn="l"/>
                <a:tab pos="330200" algn="l"/>
                <a:tab pos="444500" algn="l"/>
                <a:tab pos="558800" algn="l"/>
                <a:tab pos="673100" algn="l"/>
                <a:tab pos="787400" algn="l"/>
                <a:tab pos="901700" algn="l"/>
                <a:tab pos="1016000" algn="l"/>
                <a:tab pos="1130300" algn="l"/>
                <a:tab pos="1244600" algn="l"/>
                <a:tab pos="1358900" algn="l"/>
              </a:tabLst>
              <a:defRPr sz="2400">
                <a:latin typeface="Times"/>
                <a:ea typeface="Times"/>
                <a:cs typeface="Times"/>
                <a:sym typeface="Times"/>
              </a:defRPr>
            </a:pPr>
            <a:r>
              <a:rPr sz="3600" dirty="0">
                <a:latin typeface="+mj-lt"/>
              </a:rPr>
              <a:t>Cultivation, sale and transportation for non-medical reasons would be considered criminal </a:t>
            </a:r>
            <a:r>
              <a:rPr sz="3600" dirty="0" smtClean="0">
                <a:latin typeface="+mj-lt"/>
              </a:rPr>
              <a:t>activity</a:t>
            </a:r>
            <a:endParaRPr sz="3600" dirty="0">
              <a:latin typeface="+mj-lt"/>
            </a:endParaRPr>
          </a:p>
          <a:p>
            <a:pPr defTabSz="146303">
              <a:spcBef>
                <a:spcPts val="1200"/>
              </a:spcBef>
              <a:tabLst>
                <a:tab pos="101600" algn="l"/>
                <a:tab pos="215900" algn="l"/>
                <a:tab pos="330200" algn="l"/>
                <a:tab pos="444500" algn="l"/>
                <a:tab pos="558800" algn="l"/>
                <a:tab pos="673100" algn="l"/>
                <a:tab pos="787400" algn="l"/>
                <a:tab pos="901700" algn="l"/>
                <a:tab pos="1016000" algn="l"/>
                <a:tab pos="1130300" algn="l"/>
                <a:tab pos="1244600" algn="l"/>
                <a:tab pos="1358900" algn="l"/>
              </a:tabLst>
              <a:defRPr sz="2400">
                <a:latin typeface="Times"/>
                <a:ea typeface="Times"/>
                <a:cs typeface="Times"/>
                <a:sym typeface="Times"/>
              </a:defRPr>
            </a:pPr>
            <a:r>
              <a:rPr sz="3600" dirty="0">
                <a:latin typeface="+mj-lt"/>
              </a:rPr>
              <a:t>Does not demand that personal use is </a:t>
            </a:r>
            <a:r>
              <a:rPr sz="3600" dirty="0" smtClean="0">
                <a:latin typeface="+mj-lt"/>
              </a:rPr>
              <a:t>criminal</a:t>
            </a:r>
            <a:endParaRPr sz="3600" dirty="0">
              <a:latin typeface="+mj-lt"/>
            </a:endParaRPr>
          </a:p>
          <a:p>
            <a:pPr defTabSz="146303">
              <a:spcBef>
                <a:spcPts val="1200"/>
              </a:spcBef>
              <a:tabLst>
                <a:tab pos="101600" algn="l"/>
                <a:tab pos="215900" algn="l"/>
                <a:tab pos="330200" algn="l"/>
                <a:tab pos="444500" algn="l"/>
                <a:tab pos="558800" algn="l"/>
                <a:tab pos="673100" algn="l"/>
                <a:tab pos="787400" algn="l"/>
                <a:tab pos="901700" algn="l"/>
                <a:tab pos="1016000" algn="l"/>
                <a:tab pos="1130300" algn="l"/>
                <a:tab pos="1244600" algn="l"/>
                <a:tab pos="1358900" algn="l"/>
              </a:tabLst>
              <a:defRPr sz="2400">
                <a:latin typeface="Times"/>
                <a:ea typeface="Times"/>
                <a:cs typeface="Times"/>
                <a:sym typeface="Times"/>
              </a:defRPr>
            </a:pPr>
            <a:r>
              <a:rPr sz="3600" dirty="0">
                <a:latin typeface="+mj-lt"/>
              </a:rPr>
              <a:t>Main thrust is against production, sale and especially organized </a:t>
            </a:r>
            <a:r>
              <a:rPr sz="3600" dirty="0" smtClean="0">
                <a:latin typeface="+mj-lt"/>
              </a:rPr>
              <a:t>crime</a:t>
            </a:r>
            <a:endParaRPr sz="3600" dirty="0">
              <a:latin typeface="+mj-lt"/>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p:cNvSpPr>
          <p:nvPr>
            <p:ph type="title"/>
          </p:nvPr>
        </p:nvSpPr>
        <p:spPr>
          <a:xfrm>
            <a:off x="2838450" y="778852"/>
            <a:ext cx="9213851" cy="2159001"/>
          </a:xfrm>
          <a:prstGeom prst="rect">
            <a:avLst/>
          </a:prstGeom>
        </p:spPr>
        <p:txBody>
          <a:bodyPr>
            <a:normAutofit/>
          </a:bodyPr>
          <a:lstStyle>
            <a:lvl1pPr defTabSz="438150">
              <a:defRPr sz="6000"/>
            </a:lvl1pPr>
          </a:lstStyle>
          <a:p>
            <a:r>
              <a:rPr sz="4800" dirty="0"/>
              <a:t>Conventions </a:t>
            </a:r>
            <a:r>
              <a:rPr lang="en-US" sz="4800" dirty="0" smtClean="0"/>
              <a:t>E</a:t>
            </a:r>
            <a:r>
              <a:rPr sz="4800" dirty="0" smtClean="0"/>
              <a:t>ndorse </a:t>
            </a:r>
            <a:r>
              <a:rPr lang="en-US" sz="4800" dirty="0"/>
              <a:t>T</a:t>
            </a:r>
            <a:r>
              <a:rPr sz="4800" dirty="0" smtClean="0"/>
              <a:t>reatment</a:t>
            </a:r>
            <a:r>
              <a:rPr sz="4800" dirty="0"/>
              <a:t>: </a:t>
            </a:r>
            <a:r>
              <a:rPr lang="en-US" sz="4800" dirty="0" smtClean="0"/>
              <a:t>A</a:t>
            </a:r>
            <a:r>
              <a:rPr sz="4800" dirty="0" smtClean="0"/>
              <a:t>rticle </a:t>
            </a:r>
            <a:r>
              <a:rPr sz="4800" dirty="0"/>
              <a:t>36 Penal </a:t>
            </a:r>
            <a:r>
              <a:rPr lang="en-US" sz="4800" dirty="0" smtClean="0"/>
              <a:t>P</a:t>
            </a:r>
            <a:r>
              <a:rPr sz="4800" dirty="0" smtClean="0"/>
              <a:t>rovisions</a:t>
            </a:r>
            <a:endParaRPr sz="4800" dirty="0"/>
          </a:p>
        </p:txBody>
      </p:sp>
      <p:sp>
        <p:nvSpPr>
          <p:cNvPr id="141" name="Shape 141"/>
          <p:cNvSpPr>
            <a:spLocks noGrp="1"/>
          </p:cNvSpPr>
          <p:nvPr>
            <p:ph type="body" idx="1"/>
          </p:nvPr>
        </p:nvSpPr>
        <p:spPr>
          <a:xfrm>
            <a:off x="2533650" y="2628900"/>
            <a:ext cx="10191854" cy="5267325"/>
          </a:xfrm>
          <a:prstGeom prst="rect">
            <a:avLst/>
          </a:prstGeom>
        </p:spPr>
        <p:txBody>
          <a:bodyPr/>
          <a:lstStyle/>
          <a:p>
            <a:pPr marL="159226" indent="-159601" defTabSz="269747">
              <a:spcBef>
                <a:spcPts val="700"/>
              </a:spcBef>
              <a:buSzTx/>
              <a:buNone/>
              <a:tabLst>
                <a:tab pos="165100" algn="l"/>
                <a:tab pos="203200" algn="l"/>
                <a:tab pos="419100" algn="l"/>
                <a:tab pos="622300" algn="l"/>
                <a:tab pos="838200" algn="l"/>
                <a:tab pos="1041400" algn="l"/>
                <a:tab pos="1257300" algn="l"/>
                <a:tab pos="1460500" algn="l"/>
                <a:tab pos="1676400" algn="l"/>
                <a:tab pos="1879600" algn="l"/>
                <a:tab pos="2095500" algn="l"/>
                <a:tab pos="2298700" algn="l"/>
                <a:tab pos="2514600" algn="l"/>
              </a:tabLst>
              <a:defRPr sz="2000">
                <a:latin typeface="Times"/>
                <a:ea typeface="Times"/>
                <a:cs typeface="Times"/>
                <a:sym typeface="Times"/>
              </a:defRPr>
            </a:pPr>
            <a:r>
              <a:rPr dirty="0">
                <a:latin typeface="Calibri" panose="020F0502020204030204" pitchFamily="34" charset="0"/>
              </a:rPr>
              <a:t>	</a:t>
            </a:r>
          </a:p>
          <a:p>
            <a:pPr marL="0" indent="-159601" defTabSz="269747">
              <a:spcBef>
                <a:spcPts val="700"/>
              </a:spcBef>
              <a:buSzTx/>
              <a:buNone/>
              <a:tabLst>
                <a:tab pos="165100" algn="l"/>
                <a:tab pos="203200" algn="l"/>
                <a:tab pos="419100" algn="l"/>
                <a:tab pos="622300" algn="l"/>
                <a:tab pos="838200" algn="l"/>
                <a:tab pos="1041400" algn="l"/>
                <a:tab pos="1257300" algn="l"/>
                <a:tab pos="1460500" algn="l"/>
                <a:tab pos="1676400" algn="l"/>
                <a:tab pos="1879600" algn="l"/>
                <a:tab pos="2095500" algn="l"/>
                <a:tab pos="2298700" algn="l"/>
                <a:tab pos="2514600" algn="l"/>
              </a:tabLst>
              <a:defRPr sz="2300">
                <a:latin typeface="Times"/>
                <a:ea typeface="Times"/>
                <a:cs typeface="Times"/>
                <a:sym typeface="Times"/>
              </a:defRPr>
            </a:pPr>
            <a:r>
              <a:rPr lang="en-US" sz="3600" dirty="0" smtClean="0">
                <a:latin typeface="Calibri" panose="020F0502020204030204" pitchFamily="34" charset="0"/>
              </a:rPr>
              <a:t>"</a:t>
            </a:r>
            <a:r>
              <a:rPr sz="3600" dirty="0" smtClean="0">
                <a:latin typeface="Calibri" panose="020F0502020204030204" pitchFamily="34" charset="0"/>
              </a:rPr>
              <a:t>Notwithstanding </a:t>
            </a:r>
            <a:r>
              <a:rPr sz="3600" dirty="0">
                <a:latin typeface="Calibri" panose="020F0502020204030204" pitchFamily="34" charset="0"/>
              </a:rPr>
              <a:t>the preceding subparagraph, when abusers of drugs have committed such offenses, the Parties may provide, either as an </a:t>
            </a:r>
            <a:r>
              <a:rPr sz="3600" dirty="0">
                <a:solidFill>
                  <a:srgbClr val="FF2600"/>
                </a:solidFill>
                <a:latin typeface="Calibri" panose="020F0502020204030204" pitchFamily="34" charset="0"/>
              </a:rPr>
              <a:t>alternative to conviction or punishment</a:t>
            </a:r>
            <a:r>
              <a:rPr sz="3600" dirty="0">
                <a:latin typeface="Calibri" panose="020F0502020204030204" pitchFamily="34" charset="0"/>
              </a:rPr>
              <a:t> or in addition to conviction or punishment, that such abusers shall undergo measures of </a:t>
            </a:r>
            <a:r>
              <a:rPr sz="3600" dirty="0">
                <a:solidFill>
                  <a:srgbClr val="FF2600"/>
                </a:solidFill>
                <a:latin typeface="Calibri" panose="020F0502020204030204" pitchFamily="34" charset="0"/>
              </a:rPr>
              <a:t>treatment, education, after-care, rehabilitation and social reintegration </a:t>
            </a:r>
            <a:r>
              <a:rPr sz="3600" dirty="0">
                <a:latin typeface="Calibri" panose="020F0502020204030204" pitchFamily="34" charset="0"/>
              </a:rPr>
              <a:t>in conformity with paragraph 1 of article 38. Article 38. Measures against the abuse of </a:t>
            </a:r>
            <a:r>
              <a:rPr sz="3600" dirty="0" smtClean="0">
                <a:latin typeface="Calibri" panose="020F0502020204030204" pitchFamily="34" charset="0"/>
              </a:rPr>
              <a:t>drugs</a:t>
            </a:r>
            <a:r>
              <a:rPr lang="en-US" dirty="0" smtClean="0">
                <a:latin typeface="Calibri" panose="020F0502020204030204" pitchFamily="34" charset="0"/>
              </a:rPr>
              <a:t>…”</a:t>
            </a:r>
            <a:endParaRPr dirty="0">
              <a:latin typeface="Calibri" panose="020F0502020204030204" pitchFamily="34" charset="0"/>
            </a:endParaRPr>
          </a:p>
        </p:txBody>
      </p:sp>
      <p:sp>
        <p:nvSpPr>
          <p:cNvPr id="2" name="TextBox 1"/>
          <p:cNvSpPr txBox="1"/>
          <p:nvPr/>
        </p:nvSpPr>
        <p:spPr>
          <a:xfrm>
            <a:off x="7524750" y="8867775"/>
            <a:ext cx="4610100" cy="246221"/>
          </a:xfrm>
          <a:prstGeom prst="rect">
            <a:avLst/>
          </a:prstGeom>
          <a:noFill/>
        </p:spPr>
        <p:txBody>
          <a:bodyPr wrap="square" rtlCol="0">
            <a:spAutoFit/>
          </a:bodyPr>
          <a:lstStyle/>
          <a:p>
            <a:r>
              <a:rPr lang="en-US" sz="1000" dirty="0">
                <a:latin typeface="+mn-lt"/>
              </a:rPr>
              <a:t>Single Convention on Narcotic Drugs - United Nations Office on </a:t>
            </a:r>
            <a:r>
              <a:rPr lang="en-US" sz="1000" dirty="0" smtClean="0">
                <a:latin typeface="+mn-lt"/>
              </a:rPr>
              <a:t>Drugs and Crime</a:t>
            </a:r>
            <a:endParaRPr lang="en-US" sz="1000" dirty="0">
              <a:latin typeface="+mn-lt"/>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title"/>
          </p:nvPr>
        </p:nvSpPr>
        <p:spPr>
          <a:xfrm>
            <a:off x="3100386" y="1235075"/>
            <a:ext cx="9110345" cy="1645710"/>
          </a:xfrm>
          <a:prstGeom prst="rect">
            <a:avLst/>
          </a:prstGeom>
        </p:spPr>
        <p:txBody>
          <a:bodyPr/>
          <a:lstStyle/>
          <a:p>
            <a:r>
              <a:rPr dirty="0"/>
              <a:t>Reasons for UNGASS </a:t>
            </a:r>
          </a:p>
        </p:txBody>
      </p:sp>
      <p:sp>
        <p:nvSpPr>
          <p:cNvPr id="126" name="Shape 126"/>
          <p:cNvSpPr>
            <a:spLocks noGrp="1"/>
          </p:cNvSpPr>
          <p:nvPr>
            <p:ph type="body" idx="1"/>
          </p:nvPr>
        </p:nvSpPr>
        <p:spPr>
          <a:xfrm>
            <a:off x="3000373" y="2514600"/>
            <a:ext cx="9310370" cy="3828287"/>
          </a:xfrm>
          <a:prstGeom prst="rect">
            <a:avLst/>
          </a:prstGeom>
        </p:spPr>
        <p:txBody>
          <a:bodyPr>
            <a:noAutofit/>
          </a:bodyPr>
          <a:lstStyle/>
          <a:p>
            <a:r>
              <a:rPr sz="3600" dirty="0"/>
              <a:t>Increase in drug trade: request of Central American Countries</a:t>
            </a:r>
          </a:p>
          <a:p>
            <a:r>
              <a:rPr sz="3600" dirty="0"/>
              <a:t>Increase in drug use</a:t>
            </a:r>
          </a:p>
          <a:p>
            <a:r>
              <a:rPr sz="3600" dirty="0"/>
              <a:t>Desire of some to modify the previous agreements, including </a:t>
            </a:r>
            <a:r>
              <a:rPr sz="3600" dirty="0" smtClean="0"/>
              <a:t>legalization</a:t>
            </a:r>
            <a:endParaRPr lang="en-US" sz="3600" dirty="0" smtClean="0"/>
          </a:p>
          <a:p>
            <a:r>
              <a:rPr lang="en-US" sz="3600" dirty="0" smtClean="0"/>
              <a:t>Concern for Human Rights: UN Human Rights Council Report Dec. 2015</a:t>
            </a:r>
            <a:endParaRPr sz="3600" dirty="0"/>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Special Session of the United Nations General Assembly on the World Drug Problem</a:t>
            </a:r>
            <a:br>
              <a:rPr lang="en-US" sz="4000" dirty="0" smtClean="0"/>
            </a:br>
            <a:r>
              <a:rPr lang="en-US" sz="3600" dirty="0" smtClean="0"/>
              <a:t>April 19 – 21, 2016</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6930" y="2961564"/>
            <a:ext cx="9303337" cy="620525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6333786"/>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p:cNvSpPr>
          <p:nvPr>
            <p:ph type="title"/>
          </p:nvPr>
        </p:nvSpPr>
        <p:spPr>
          <a:xfrm>
            <a:off x="3220872" y="554108"/>
            <a:ext cx="8043686" cy="1645710"/>
          </a:xfrm>
          <a:prstGeom prst="rect">
            <a:avLst/>
          </a:prstGeom>
        </p:spPr>
        <p:txBody>
          <a:bodyPr/>
          <a:lstStyle/>
          <a:p>
            <a:r>
              <a:rPr dirty="0"/>
              <a:t>Official UN </a:t>
            </a:r>
            <a:r>
              <a:rPr lang="en-US" dirty="0" smtClean="0"/>
              <a:t>R</a:t>
            </a:r>
            <a:r>
              <a:rPr dirty="0" smtClean="0"/>
              <a:t>eport</a:t>
            </a:r>
            <a:endParaRPr dirty="0"/>
          </a:p>
        </p:txBody>
      </p:sp>
      <p:sp>
        <p:nvSpPr>
          <p:cNvPr id="144" name="Shape 144"/>
          <p:cNvSpPr>
            <a:spLocks noGrp="1"/>
          </p:cNvSpPr>
          <p:nvPr>
            <p:ph type="body" idx="1"/>
          </p:nvPr>
        </p:nvSpPr>
        <p:spPr>
          <a:xfrm>
            <a:off x="2723722" y="2279630"/>
            <a:ext cx="10008964" cy="6370135"/>
          </a:xfrm>
          <a:prstGeom prst="rect">
            <a:avLst/>
          </a:prstGeom>
        </p:spPr>
        <p:txBody>
          <a:bodyPr>
            <a:normAutofit/>
          </a:bodyPr>
          <a:lstStyle/>
          <a:p>
            <a:pPr marL="375512" indent="-375512" defTabSz="493531">
              <a:spcBef>
                <a:spcPts val="1200"/>
              </a:spcBef>
              <a:defRPr sz="2976"/>
            </a:pPr>
            <a:r>
              <a:rPr dirty="0"/>
              <a:t>Full 22 page report: </a:t>
            </a:r>
            <a:r>
              <a:rPr dirty="0">
                <a:solidFill>
                  <a:srgbClr val="FF0000"/>
                </a:solidFill>
              </a:rPr>
              <a:t>google UN special session </a:t>
            </a:r>
            <a:r>
              <a:rPr dirty="0"/>
              <a:t>for copy of report</a:t>
            </a:r>
          </a:p>
          <a:p>
            <a:pPr marL="375512" indent="-375512" defTabSz="493531">
              <a:spcBef>
                <a:spcPts val="1200"/>
              </a:spcBef>
              <a:defRPr sz="2976"/>
            </a:pPr>
            <a:r>
              <a:rPr dirty="0"/>
              <a:t>Public health model: prevention, harm reduction and treatment</a:t>
            </a:r>
          </a:p>
          <a:p>
            <a:pPr marL="375512" indent="-375512" defTabSz="493531">
              <a:spcBef>
                <a:spcPts val="1200"/>
              </a:spcBef>
              <a:defRPr sz="2976"/>
            </a:pPr>
            <a:r>
              <a:rPr dirty="0"/>
              <a:t>Sections on sales and organized crime</a:t>
            </a:r>
          </a:p>
          <a:p>
            <a:pPr marL="375512" indent="-375512" defTabSz="493531">
              <a:spcBef>
                <a:spcPts val="1200"/>
              </a:spcBef>
              <a:defRPr sz="2976"/>
            </a:pPr>
            <a:r>
              <a:rPr dirty="0"/>
              <a:t>Making opioids available for end of life care and acute pain</a:t>
            </a:r>
          </a:p>
          <a:p>
            <a:pPr marL="375512" indent="-375512" defTabSz="493531">
              <a:spcBef>
                <a:spcPts val="1200"/>
              </a:spcBef>
              <a:defRPr sz="2976"/>
            </a:pPr>
            <a:r>
              <a:rPr dirty="0"/>
              <a:t>The basic conventions were not altered, but there may be greater emphasis on prevention, and treatment</a:t>
            </a:r>
          </a:p>
          <a:p>
            <a:pPr marL="375512" indent="-375512" defTabSz="493531">
              <a:spcBef>
                <a:spcPts val="1200"/>
              </a:spcBef>
              <a:defRPr sz="2976"/>
            </a:pPr>
            <a:r>
              <a:rPr dirty="0"/>
              <a:t>Place of human rights in the document</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219" y="6235389"/>
            <a:ext cx="3477753" cy="3477753"/>
          </a:xfrm>
          <a:prstGeom prst="rect">
            <a:avLst/>
          </a:prstGeom>
        </p:spPr>
      </p:pic>
      <p:pic>
        <p:nvPicPr>
          <p:cNvPr id="6" name="Picture 5"/>
          <p:cNvPicPr>
            <a:picLocks noChangeAspect="1"/>
          </p:cNvPicPr>
          <p:nvPr/>
        </p:nvPicPr>
        <p:blipFill>
          <a:blip r:embed="rId3"/>
          <a:stretch>
            <a:fillRect/>
          </a:stretch>
        </p:blipFill>
        <p:spPr>
          <a:xfrm rot="21352046">
            <a:off x="9211219" y="5967377"/>
            <a:ext cx="3481118" cy="3481118"/>
          </a:xfrm>
          <a:prstGeom prst="rect">
            <a:avLst/>
          </a:prstGeom>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Official Report and Human Rights</a:t>
            </a:r>
            <a:endParaRPr lang="en-US" sz="4800" dirty="0"/>
          </a:p>
        </p:txBody>
      </p:sp>
      <p:sp>
        <p:nvSpPr>
          <p:cNvPr id="3" name="Text Placeholder 2"/>
          <p:cNvSpPr>
            <a:spLocks noGrp="1"/>
          </p:cNvSpPr>
          <p:nvPr>
            <p:ph type="body" idx="1"/>
          </p:nvPr>
        </p:nvSpPr>
        <p:spPr/>
        <p:txBody>
          <a:bodyPr>
            <a:normAutofit lnSpcReduction="10000"/>
          </a:bodyPr>
          <a:lstStyle/>
          <a:p>
            <a:r>
              <a:rPr lang="en-US" dirty="0" smtClean="0"/>
              <a:t>2 sections with multiple recommendations:</a:t>
            </a:r>
            <a:endParaRPr lang="en-US" dirty="0"/>
          </a:p>
          <a:p>
            <a:r>
              <a:rPr lang="en-US" dirty="0" smtClean="0"/>
              <a:t>Proportionate and effective policies and responses, as well as legal guarantees and safeguards pertaining to criminal justice proceedings and the justice sector:     </a:t>
            </a:r>
          </a:p>
          <a:p>
            <a:r>
              <a:rPr lang="en-US" dirty="0"/>
              <a:t> </a:t>
            </a:r>
            <a:r>
              <a:rPr lang="en-US" dirty="0" smtClean="0"/>
              <a:t>      fair laws, fair sentencing, access to treatment, humane</a:t>
            </a:r>
          </a:p>
          <a:p>
            <a:r>
              <a:rPr lang="en-US" dirty="0"/>
              <a:t> </a:t>
            </a:r>
            <a:r>
              <a:rPr lang="en-US" dirty="0" smtClean="0"/>
              <a:t>      prisons, alternatives to prison</a:t>
            </a:r>
          </a:p>
          <a:p>
            <a:r>
              <a:rPr lang="en-US" dirty="0" smtClean="0"/>
              <a:t>Operational recommendations on cross-cutting issues: drugs and human rights, youth, children, women and communities</a:t>
            </a:r>
          </a:p>
          <a:p>
            <a:endParaRPr lang="en-US" dirty="0" smtClean="0"/>
          </a:p>
          <a:p>
            <a:r>
              <a:rPr lang="en-US" dirty="0" smtClean="0"/>
              <a:t>BUT AFTER THE MEETING SOME OF THE NGO GROUPS WERE VERY CRITICAL OF THE UN DOCOMENT AND PLANNED TO TAKE THEIR CASE TO THE UN HUMAN RIGHTS COMMISSION RATHER THEN TO THE WHO OR COMMISSION ON NARCOTICS AND DRUGS</a:t>
            </a:r>
          </a:p>
          <a:p>
            <a:endParaRPr lang="en-US" dirty="0"/>
          </a:p>
        </p:txBody>
      </p:sp>
    </p:spTree>
    <p:extLst>
      <p:ext uri="{BB962C8B-B14F-4D97-AF65-F5344CB8AC3E}">
        <p14:creationId xmlns:p14="http://schemas.microsoft.com/office/powerpoint/2010/main" val="973024742"/>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11246</TotalTime>
  <Words>2963</Words>
  <Application>Microsoft Office PowerPoint</Application>
  <PresentationFormat>Custom</PresentationFormat>
  <Paragraphs>212</Paragraphs>
  <Slides>38</Slides>
  <Notes>6</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Drug Use, Drug Control and Human Rights:  Issues Raised at UNGASS and Satellite Meetings: How should ISAM respond?</vt:lpstr>
      <vt:lpstr>Conflict of Interest</vt:lpstr>
      <vt:lpstr>Learning Objectives:</vt:lpstr>
      <vt:lpstr>UN Conventions and Treaties 1961, 1972, 1988</vt:lpstr>
      <vt:lpstr>Conventions Endorse Treatment: Article 36 Penal Provisions</vt:lpstr>
      <vt:lpstr>Reasons for UNGASS </vt:lpstr>
      <vt:lpstr>Special Session of the United Nations General Assembly on the World Drug Problem April 19 – 21, 2016</vt:lpstr>
      <vt:lpstr>Official UN Report</vt:lpstr>
      <vt:lpstr>Official Report and Human Rights</vt:lpstr>
      <vt:lpstr>Vienna NGO Committee on Drugs and The New York NGO Committee on Drugs </vt:lpstr>
      <vt:lpstr>Harm reduction: two views</vt:lpstr>
      <vt:lpstr>NGO Meeting Before UNGASS 2016</vt:lpstr>
      <vt:lpstr>              2016  Approved Document</vt:lpstr>
      <vt:lpstr>Human Rights</vt:lpstr>
      <vt:lpstr>PowerPoint Presentation</vt:lpstr>
      <vt:lpstr>Human Rights of People who Use Drugs</vt:lpstr>
      <vt:lpstr>PowerPoint Presentation</vt:lpstr>
      <vt:lpstr>Human Rights of People who Use Drugs?</vt:lpstr>
      <vt:lpstr>Are INPUD’s Essential Demands Reasonable?</vt:lpstr>
      <vt:lpstr>UNAIDS 2015 Reference  A Public Health and Rights Approach to Drugs </vt:lpstr>
      <vt:lpstr>The Universal Declaration of the Human Right to Direct Spiritual Experience*</vt:lpstr>
      <vt:lpstr>Those That Cultivate and Grow Drug Producing Crops</vt:lpstr>
      <vt:lpstr>Human Rights</vt:lpstr>
      <vt:lpstr>THE CONVENTION ON THE RIGHTS OF THE CHILD: Article 33: Children and Drug Use</vt:lpstr>
      <vt:lpstr>Does Addiction Take Away Your Rights as a Person?</vt:lpstr>
      <vt:lpstr>“Addiction is a disease with significant negative consequences…"</vt:lpstr>
      <vt:lpstr>Drug Use and Human Rights</vt:lpstr>
      <vt:lpstr>Viewing Drug Abuse And Addiction As A Contagious Disease</vt:lpstr>
      <vt:lpstr>Public Health Approaches in Addition to Harm Reduction</vt:lpstr>
      <vt:lpstr>Stronger Public Health Measures</vt:lpstr>
      <vt:lpstr>Public Health Approaches</vt:lpstr>
      <vt:lpstr>Whose Rights, What Rights?</vt:lpstr>
      <vt:lpstr>and</vt:lpstr>
      <vt:lpstr>www.ISSUP.net </vt:lpstr>
      <vt:lpstr>Education Providers</vt:lpstr>
      <vt:lpstr>How Should ISAM be Involved?</vt:lpstr>
      <vt:lpstr>References on UN Drug Policy and on Human Rights</vt:lpstr>
      <vt:lpstr>References on the Spectrum of Human Rights and Drug Use.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 Use, Drug Control and Human Rights:  Issues Raised at UNGASS and Satellite Meetings: How should ISAM respond?</dc:title>
  <dc:creator>Astoria PC</dc:creator>
  <cp:lastModifiedBy>user</cp:lastModifiedBy>
  <cp:revision>85</cp:revision>
  <dcterms:modified xsi:type="dcterms:W3CDTF">2017-10-31T18:17:38Z</dcterms:modified>
</cp:coreProperties>
</file>